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256" r:id="rId3"/>
    <p:sldId id="310" r:id="rId4"/>
    <p:sldId id="309" r:id="rId5"/>
    <p:sldId id="313" r:id="rId6"/>
    <p:sldId id="314" r:id="rId7"/>
    <p:sldId id="265" r:id="rId8"/>
    <p:sldId id="295" r:id="rId9"/>
    <p:sldId id="296" r:id="rId10"/>
    <p:sldId id="297" r:id="rId11"/>
    <p:sldId id="298" r:id="rId12"/>
    <p:sldId id="290" r:id="rId13"/>
    <p:sldId id="315" r:id="rId14"/>
    <p:sldId id="312" r:id="rId15"/>
    <p:sldId id="311" r:id="rId16"/>
    <p:sldId id="316" r:id="rId17"/>
    <p:sldId id="321" r:id="rId18"/>
    <p:sldId id="257" r:id="rId19"/>
    <p:sldId id="258" r:id="rId20"/>
    <p:sldId id="285" r:id="rId21"/>
    <p:sldId id="317" r:id="rId22"/>
    <p:sldId id="318" r:id="rId23"/>
    <p:sldId id="322" r:id="rId24"/>
    <p:sldId id="320" r:id="rId2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1314" autoAdjust="0"/>
  </p:normalViewPr>
  <p:slideViewPr>
    <p:cSldViewPr snapToGrid="0">
      <p:cViewPr varScale="1">
        <p:scale>
          <a:sx n="100" d="100"/>
          <a:sy n="100" d="100"/>
        </p:scale>
        <p:origin x="94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AFB86-4702-4F88-B5F5-081650FCD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73A34B-6977-4415-8730-BFF4447B7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7CAB9-EE18-40F2-AD1E-245D9E179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418F-1EC3-498D-9D04-4328B806E24C}" type="datetimeFigureOut">
              <a:rPr lang="th-TH" smtClean="0"/>
              <a:t>12/05/63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5B692-967F-43F9-BC41-CCCD8795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53286-03B2-46EE-9E77-6EAA2496E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553D-5901-4B43-90A0-BADDFDD1E7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045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089B-603C-464F-9347-3E14422C3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2E8CF-4E17-467D-83C6-A2A7F5CB8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2A50A-56A9-4DB6-B279-43528E304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418F-1EC3-498D-9D04-4328B806E24C}" type="datetimeFigureOut">
              <a:rPr lang="th-TH" smtClean="0"/>
              <a:t>12/05/63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D1CD-1915-4B2A-AEBC-37C68D2D6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47B0B-FE31-4DC3-8E75-D65B63AD4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553D-5901-4B43-90A0-BADDFDD1E7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6968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751E69-6D45-4DC2-ADF5-AF988D849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5804F-9F92-467F-99D3-7CB74C3AF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BC43A-C6B5-4088-8359-CCD39DE8B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418F-1EC3-498D-9D04-4328B806E24C}" type="datetimeFigureOut">
              <a:rPr lang="th-TH" smtClean="0"/>
              <a:t>12/05/63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9DAA3-6919-437E-AA56-C0C6B38C6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8C661-95B1-4C5B-BAC8-B2B80E12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553D-5901-4B43-90A0-BADDFDD1E7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365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A8B88-17E7-484E-937C-9C422B8A2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4EDE3-6B62-4DA9-84A7-ED39FE09A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2DE90-64F2-4195-8F42-C18141BFE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418F-1EC3-498D-9D04-4328B806E24C}" type="datetimeFigureOut">
              <a:rPr lang="th-TH" smtClean="0"/>
              <a:t>12/05/63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7AE5D-C58F-4BE4-8E1C-675F3245E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4CC3B-E5C0-42BD-91A1-5BD144C4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553D-5901-4B43-90A0-BADDFDD1E7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84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74B5A-54F1-4DFB-AE74-63E0D53C3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35D48-FA78-47BA-93C2-0A0C2A68E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1CA43-807B-4C0D-A15E-50B43D217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418F-1EC3-498D-9D04-4328B806E24C}" type="datetimeFigureOut">
              <a:rPr lang="th-TH" smtClean="0"/>
              <a:t>12/05/63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CC2AB-E3C1-4043-BBC0-6C3E38E2C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90D47-48FA-4532-B62B-EBD816FCC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553D-5901-4B43-90A0-BADDFDD1E7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840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1CC40-E85C-4D7A-9A10-990EDD9A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E7773-D029-491A-8FFC-364026241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6F6AA-05AD-4E41-80AD-D56F23C6F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3776B-AFB0-4753-B54E-EF40B6A02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418F-1EC3-498D-9D04-4328B806E24C}" type="datetimeFigureOut">
              <a:rPr lang="th-TH" smtClean="0"/>
              <a:t>12/05/63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E662B-662F-4B25-B017-0DA9D0C8E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CF4B4-644B-4880-B8A7-D74D854AF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553D-5901-4B43-90A0-BADDFDD1E7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311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D8479-6564-4A1A-B95A-A1124E60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50B12-7F30-47E5-AE80-72C7761B6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72ABEE-B7B7-4419-9B44-0C383875B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B84C1E-5196-454A-9FCD-490AE078D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846A6-192D-4D08-B2F9-CBE401D00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C6151D-DD81-4E4D-8B5D-EB0A99976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418F-1EC3-498D-9D04-4328B806E24C}" type="datetimeFigureOut">
              <a:rPr lang="th-TH" smtClean="0"/>
              <a:t>12/05/63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E447E5-F9CC-4271-8D9E-15C44415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F8F32F-0393-46B6-A717-C406A5C71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553D-5901-4B43-90A0-BADDFDD1E7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703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E972E-6270-4D9E-8F6A-2754F7B0D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9BF3C3-372E-475A-A55B-D3CC47A06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418F-1EC3-498D-9D04-4328B806E24C}" type="datetimeFigureOut">
              <a:rPr lang="th-TH" smtClean="0"/>
              <a:t>12/05/63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E5316-E0EA-4A47-A6EE-8869DFD37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5C9E6-9D93-4F90-AAC7-7E995F293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553D-5901-4B43-90A0-BADDFDD1E7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080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96EA30-C04F-4E26-A62B-97DBDA5F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418F-1EC3-498D-9D04-4328B806E24C}" type="datetimeFigureOut">
              <a:rPr lang="th-TH" smtClean="0"/>
              <a:t>12/05/63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716B04-0AA0-4F1D-89BE-F8B827D6E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52925-E250-46E7-A5D3-957DBDAB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553D-5901-4B43-90A0-BADDFDD1E7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215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9A88D-0FEA-43F0-B5C8-A1E661B3D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3B5BA-7870-4E37-9045-AEF3312A3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EF1EC-92C5-473D-A9C2-DBF16226F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C49C7-684F-4D30-9AD3-BAF6776E5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418F-1EC3-498D-9D04-4328B806E24C}" type="datetimeFigureOut">
              <a:rPr lang="th-TH" smtClean="0"/>
              <a:t>12/05/63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76CB2-7A7D-44CE-9089-5F7847E50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BD08C-C816-4F62-B4DB-32B71D472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553D-5901-4B43-90A0-BADDFDD1E7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256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3F772-2ECE-4F4F-8873-9FD87EDD9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9B5027-0179-4D66-B257-19B5ECD0E3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BDBD2-1CE4-4DDA-BD2D-0AE409CA9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FE8B6-48D3-4904-BB66-A547AC096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418F-1EC3-498D-9D04-4328B806E24C}" type="datetimeFigureOut">
              <a:rPr lang="th-TH" smtClean="0"/>
              <a:t>12/05/63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215798-CA8A-4EAB-BDA6-7005B6BB6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FFD3C-4119-4207-A55D-2FC9C8FCE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553D-5901-4B43-90A0-BADDFDD1E7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986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7FC096-65BA-4C20-95E5-C6A55EE3C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2DDE7-7F16-44B4-8A39-F12FA314E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33C6D-E4B7-480B-A05B-AE5BDB654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418F-1EC3-498D-9D04-4328B806E24C}" type="datetimeFigureOut">
              <a:rPr lang="th-TH" smtClean="0"/>
              <a:t>12/05/63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06415-A1C6-40B1-B8D0-CA14E3D38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9AC2B-5925-4DA1-9E01-CFE71E3FF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F553D-5901-4B43-90A0-BADDFDD1E7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160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tmp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tst.thebrightgroupthailand.com/Login" TargetMode="External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ms.ac.th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bstract Light Orange Radial Stripes Background Vector">
            <a:extLst>
              <a:ext uri="{FF2B5EF4-FFF2-40B4-BE49-F238E27FC236}">
                <a16:creationId xmlns:a16="http://schemas.microsoft.com/office/drawing/2014/main" id="{70A3DD8A-4615-4942-9CAB-7B91C4695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2FAA206-3FE3-4F6B-8F3A-DD1202859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879"/>
            <a:ext cx="12192000" cy="6857999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CE320015-D76C-4348-9AB8-230FC8D7D6A3}"/>
              </a:ext>
            </a:extLst>
          </p:cNvPr>
          <p:cNvSpPr/>
          <p:nvPr/>
        </p:nvSpPr>
        <p:spPr>
          <a:xfrm>
            <a:off x="3282847" y="2474577"/>
            <a:ext cx="749508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คู่มือการใช้งาน</a:t>
            </a:r>
          </a:p>
          <a:p>
            <a:pPr algn="ctr"/>
            <a:r>
              <a:rPr lang="th-TH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ระบบการเรียน</a:t>
            </a:r>
            <a:r>
              <a:rPr lang="th-TH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 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SMS</a:t>
            </a:r>
            <a:r>
              <a:rPr lang="th-TH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สำหรับ 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Computer</a:t>
            </a:r>
          </a:p>
          <a:p>
            <a:pPr algn="ctr"/>
            <a:r>
              <a:rPr lang="th-TH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โรงเรียนมารี</a:t>
            </a:r>
            <a:r>
              <a:rPr lang="th-TH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ย์อ</a:t>
            </a:r>
            <a:r>
              <a:rPr lang="th-TH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นุสรณ์  บุรีรัมย์</a:t>
            </a:r>
            <a:endParaRPr lang="th-TH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43DAD1FF-6533-4699-A854-162750640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9923" y="1994345"/>
            <a:ext cx="3837482" cy="37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75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77CEFC4-178E-414B-BFBD-5E6D6E554785}"/>
              </a:ext>
            </a:extLst>
          </p:cNvPr>
          <p:cNvSpPr txBox="1">
            <a:spLocks/>
          </p:cNvSpPr>
          <p:nvPr/>
        </p:nvSpPr>
        <p:spPr>
          <a:xfrm>
            <a:off x="505238" y="1027734"/>
            <a:ext cx="1858618" cy="77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/>
              <a:t>3.1 คลิกเมนู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4545B2-6978-48AF-90CA-B1D27E13C76F}"/>
              </a:ext>
            </a:extLst>
          </p:cNvPr>
          <p:cNvSpPr txBox="1"/>
          <p:nvPr/>
        </p:nvSpPr>
        <p:spPr>
          <a:xfrm>
            <a:off x="3135342" y="4595893"/>
            <a:ext cx="239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วิชาเรียน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5E8700-4F57-4B7E-A6E2-DBFE9D9DF14C}"/>
              </a:ext>
            </a:extLst>
          </p:cNvPr>
          <p:cNvSpPr txBox="1"/>
          <p:nvPr/>
        </p:nvSpPr>
        <p:spPr>
          <a:xfrm>
            <a:off x="3201073" y="5330254"/>
            <a:ext cx="239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ชั้นเรียน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5B53BF-FFF2-4F9F-9A8B-013C65E232F6}"/>
              </a:ext>
            </a:extLst>
          </p:cNvPr>
          <p:cNvSpPr txBox="1"/>
          <p:nvPr/>
        </p:nvSpPr>
        <p:spPr>
          <a:xfrm>
            <a:off x="3236345" y="5991749"/>
            <a:ext cx="1914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วิชา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FCF67BB-A4FC-4390-AE7C-675934487BA4}"/>
              </a:ext>
            </a:extLst>
          </p:cNvPr>
          <p:cNvSpPr/>
          <p:nvPr/>
        </p:nvSpPr>
        <p:spPr>
          <a:xfrm>
            <a:off x="1350019" y="279643"/>
            <a:ext cx="607075" cy="56515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3773EBD8-676C-4B36-B209-C3B95B6734D3}"/>
              </a:ext>
            </a:extLst>
          </p:cNvPr>
          <p:cNvSpPr txBox="1">
            <a:spLocks/>
          </p:cNvSpPr>
          <p:nvPr/>
        </p:nvSpPr>
        <p:spPr>
          <a:xfrm>
            <a:off x="1434547" y="72032"/>
            <a:ext cx="9303656" cy="74486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sz="3600" dirty="0">
              <a:latin typeface="# BANGLIKOSANA@ARTY.fog" panose="00000400000000000000" pitchFamily="2" charset="-34"/>
              <a:cs typeface="# BANGLIKOSANA@ARTY.fog" panose="00000400000000000000" pitchFamily="2" charset="-34"/>
            </a:endParaRPr>
          </a:p>
          <a:p>
            <a:pPr algn="ctr"/>
            <a:r>
              <a:rPr lang="th-TH" sz="3600" dirty="0">
                <a:latin typeface="# BANGLIKOSANA@ARTY.fog" panose="00000400000000000000" pitchFamily="2" charset="-34"/>
                <a:cs typeface="# BANGLIKOSANA@ARTY.fog" panose="00000400000000000000" pitchFamily="2" charset="-34"/>
              </a:rPr>
              <a:t>ขั้นตอนการดูและโหลดคู่มือการเรียนการสอนรายวิชา </a:t>
            </a:r>
            <a:r>
              <a:rPr lang="en-US" sz="3200" dirty="0">
                <a:solidFill>
                  <a:srgbClr val="7030A0"/>
                </a:solidFill>
                <a:latin typeface="Impact" panose="020B0806030902050204" pitchFamily="34" charset="0"/>
              </a:rPr>
              <a:t>( Material )</a:t>
            </a:r>
            <a:endParaRPr lang="th-TH" sz="3600" dirty="0">
              <a:solidFill>
                <a:srgbClr val="7030A0"/>
              </a:solidFill>
              <a:latin typeface="Impact" panose="020B080603090205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92331E-58EC-40E9-BF7F-43E70D7C4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71" y="5306098"/>
            <a:ext cx="1692771" cy="5232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556F9E-B556-42B2-B178-1A529A3D6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57" y="6058085"/>
            <a:ext cx="1481785" cy="3905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7FF260-A00E-40CA-8A15-AAE125E9F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22" y="1099287"/>
            <a:ext cx="1862646" cy="562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8241DB-8005-4A5C-9295-D2A4B2E0A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3" y="1944350"/>
            <a:ext cx="10145541" cy="2038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7C6A2D-294B-468D-BE09-6F5D2DFA33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22" y="4657961"/>
            <a:ext cx="1105054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73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77CEFC4-178E-414B-BFBD-5E6D6E554785}"/>
              </a:ext>
            </a:extLst>
          </p:cNvPr>
          <p:cNvSpPr txBox="1">
            <a:spLocks/>
          </p:cNvSpPr>
          <p:nvPr/>
        </p:nvSpPr>
        <p:spPr>
          <a:xfrm>
            <a:off x="505238" y="1027734"/>
            <a:ext cx="1858618" cy="77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/>
              <a:t>3.2 คลิกปุ่ม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4545B2-6978-48AF-90CA-B1D27E13C76F}"/>
              </a:ext>
            </a:extLst>
          </p:cNvPr>
          <p:cNvSpPr txBox="1"/>
          <p:nvPr/>
        </p:nvSpPr>
        <p:spPr>
          <a:xfrm>
            <a:off x="3702830" y="1169954"/>
            <a:ext cx="239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เพื่อบันทึกข้อมูล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FCF67BB-A4FC-4390-AE7C-675934487BA4}"/>
              </a:ext>
            </a:extLst>
          </p:cNvPr>
          <p:cNvSpPr/>
          <p:nvPr/>
        </p:nvSpPr>
        <p:spPr>
          <a:xfrm>
            <a:off x="888315" y="145638"/>
            <a:ext cx="607075" cy="56515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3773EBD8-676C-4B36-B209-C3B95B6734D3}"/>
              </a:ext>
            </a:extLst>
          </p:cNvPr>
          <p:cNvSpPr txBox="1">
            <a:spLocks/>
          </p:cNvSpPr>
          <p:nvPr/>
        </p:nvSpPr>
        <p:spPr>
          <a:xfrm>
            <a:off x="1434547" y="207634"/>
            <a:ext cx="9303656" cy="774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dirty="0">
                <a:latin typeface="# BANGLIKOSANA@ARTY.fog" panose="00000400000000000000" pitchFamily="2" charset="-34"/>
                <a:cs typeface="# BANGLIKOSANA@ARTY.fog" panose="00000400000000000000" pitchFamily="2" charset="-34"/>
              </a:rPr>
              <a:t>ขั้นตอนการดูและโหลดคู่มือการเรียนการสอนรายวิชา </a:t>
            </a:r>
            <a:r>
              <a:rPr lang="en-US" sz="3200" dirty="0">
                <a:solidFill>
                  <a:srgbClr val="7030A0"/>
                </a:solidFill>
                <a:latin typeface="Impact" panose="020B0806030902050204" pitchFamily="34" charset="0"/>
              </a:rPr>
              <a:t>( Material )</a:t>
            </a:r>
            <a:endParaRPr lang="th-TH" sz="3600" dirty="0">
              <a:solidFill>
                <a:srgbClr val="7030A0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45C979-0D20-4B8E-BC5D-692EE14D1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369" y="1189007"/>
            <a:ext cx="1377102" cy="485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78165C-E585-4961-99EA-B0539EAB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72" y="2457314"/>
            <a:ext cx="8811855" cy="194337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BD909E-8CEE-48EB-BD44-14DB25DDBA71}"/>
              </a:ext>
            </a:extLst>
          </p:cNvPr>
          <p:cNvCxnSpPr>
            <a:cxnSpLocks/>
          </p:cNvCxnSpPr>
          <p:nvPr/>
        </p:nvCxnSpPr>
        <p:spPr>
          <a:xfrm>
            <a:off x="3193143" y="1674122"/>
            <a:ext cx="5652461" cy="23644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61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8DE20-CDB8-4EF7-BF3E-28119083463C}"/>
              </a:ext>
            </a:extLst>
          </p:cNvPr>
          <p:cNvSpPr txBox="1">
            <a:spLocks/>
          </p:cNvSpPr>
          <p:nvPr/>
        </p:nvSpPr>
        <p:spPr>
          <a:xfrm>
            <a:off x="1277258" y="255188"/>
            <a:ext cx="9303656" cy="774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dirty="0">
                <a:latin typeface="# BANGLIKOSANA@ARTY.fog" panose="00000400000000000000" pitchFamily="2" charset="-34"/>
                <a:cs typeface="# BANGLIKOSANA@ARTY.fog" panose="00000400000000000000" pitchFamily="2" charset="-34"/>
              </a:rPr>
              <a:t>ขั้นตอนการดูตารางสอน </a:t>
            </a:r>
            <a:r>
              <a:rPr lang="en-US" sz="3200" dirty="0">
                <a:solidFill>
                  <a:srgbClr val="7030A0"/>
                </a:solidFill>
                <a:latin typeface="Impact" panose="020B0806030902050204" pitchFamily="34" charset="0"/>
              </a:rPr>
              <a:t>( Class Time Table )</a:t>
            </a:r>
            <a:endParaRPr lang="th-TH" sz="3600" dirty="0">
              <a:solidFill>
                <a:srgbClr val="7030A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F4CCCAE-D5F7-4F25-BBFF-2EEF8597BF1C}"/>
              </a:ext>
            </a:extLst>
          </p:cNvPr>
          <p:cNvSpPr txBox="1">
            <a:spLocks/>
          </p:cNvSpPr>
          <p:nvPr/>
        </p:nvSpPr>
        <p:spPr>
          <a:xfrm>
            <a:off x="505238" y="1027734"/>
            <a:ext cx="1858618" cy="77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/>
              <a:t>4.1 คลิกเมนู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E3A121E-BFFA-4F33-A633-9710CD581F69}"/>
              </a:ext>
            </a:extLst>
          </p:cNvPr>
          <p:cNvSpPr/>
          <p:nvPr/>
        </p:nvSpPr>
        <p:spPr>
          <a:xfrm>
            <a:off x="973720" y="160675"/>
            <a:ext cx="607075" cy="56515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</a:rPr>
              <a:t>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4B100B-EB96-4634-AB93-7E7AAFCAD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47" y="1130670"/>
            <a:ext cx="2424252" cy="523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2D2B9D-05BF-4ACF-8E42-6B4E5CA4D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56" y="1653890"/>
            <a:ext cx="8855687" cy="493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44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B1700035-C21B-4512-9DA1-A309820F9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05" t="28162" r="50000" b="9161"/>
          <a:stretch/>
        </p:blipFill>
        <p:spPr>
          <a:xfrm>
            <a:off x="682172" y="175920"/>
            <a:ext cx="6110514" cy="6506159"/>
          </a:xfrm>
          <a:prstGeom prst="rect">
            <a:avLst/>
          </a:prstGeom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2AE96801-542E-46D7-8D92-A0D5EFFDBC73}"/>
              </a:ext>
            </a:extLst>
          </p:cNvPr>
          <p:cNvSpPr txBox="1"/>
          <p:nvPr/>
        </p:nvSpPr>
        <p:spPr>
          <a:xfrm>
            <a:off x="7286171" y="1059543"/>
            <a:ext cx="46736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/>
              <a:t>ให้นักเรียนคลิกที่ตารางเรียนจะเข้าเรียนตาม วันและเวลา ที่กำหนด</a:t>
            </a:r>
            <a:endParaRPr lang="en-US" b="1" dirty="0"/>
          </a:p>
        </p:txBody>
      </p:sp>
      <p:cxnSp>
        <p:nvCxnSpPr>
          <p:cNvPr id="4" name="Straight Arrow Connector 7">
            <a:extLst>
              <a:ext uri="{FF2B5EF4-FFF2-40B4-BE49-F238E27FC236}">
                <a16:creationId xmlns:a16="http://schemas.microsoft.com/office/drawing/2014/main" id="{CE5EA923-F217-426E-A0E9-C24F18EA69F0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6255657" y="1536597"/>
            <a:ext cx="1030514" cy="4770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9B3ADCF-2A8A-4AD4-8A8B-CF5CEC4545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8" t="23004" r="31648"/>
          <a:stretch/>
        </p:blipFill>
        <p:spPr>
          <a:xfrm>
            <a:off x="6770914" y="2490704"/>
            <a:ext cx="2452914" cy="638628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1CBB4FA9-DFBC-481D-9CB1-C47F2BA5A9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" t="3334" r="27756" b="9047"/>
          <a:stretch/>
        </p:blipFill>
        <p:spPr>
          <a:xfrm>
            <a:off x="6817299" y="3129332"/>
            <a:ext cx="2360143" cy="638628"/>
          </a:xfrm>
          <a:prstGeom prst="rect">
            <a:avLst/>
          </a:prstGeom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F4CD3D5F-B14D-4CFB-9EB8-8F535F073CDD}"/>
              </a:ext>
            </a:extLst>
          </p:cNvPr>
          <p:cNvSpPr txBox="1"/>
          <p:nvPr/>
        </p:nvSpPr>
        <p:spPr>
          <a:xfrm>
            <a:off x="9206470" y="2533894"/>
            <a:ext cx="28984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/>
              <a:t>เข้าห้องเรียน แบบ </a:t>
            </a:r>
            <a:r>
              <a:rPr lang="en-US" b="1" dirty="0"/>
              <a:t>LIVE 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E5C399C0-5F5F-4072-8B39-52B5A6BBD910}"/>
              </a:ext>
            </a:extLst>
          </p:cNvPr>
          <p:cNvSpPr txBox="1"/>
          <p:nvPr/>
        </p:nvSpPr>
        <p:spPr>
          <a:xfrm>
            <a:off x="9177442" y="3199695"/>
            <a:ext cx="2898444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/>
              <a:t>โหลดสื่อการสอน เรียนย้อนหลังได้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474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225E8745-BF0F-423F-AE1E-AC4BE210CA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05" t="39611" r="50000" b="34382"/>
          <a:stretch/>
        </p:blipFill>
        <p:spPr>
          <a:xfrm>
            <a:off x="3608672" y="1831028"/>
            <a:ext cx="6740013" cy="3896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A8DE20-CDB8-4EF7-BF3E-28119083463C}"/>
              </a:ext>
            </a:extLst>
          </p:cNvPr>
          <p:cNvSpPr txBox="1">
            <a:spLocks/>
          </p:cNvSpPr>
          <p:nvPr/>
        </p:nvSpPr>
        <p:spPr>
          <a:xfrm>
            <a:off x="973720" y="178970"/>
            <a:ext cx="10784114" cy="774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dirty="0">
                <a:latin typeface="# BANGLIKOSANA@ARTY.fog" panose="00000400000000000000" pitchFamily="2" charset="-34"/>
                <a:cs typeface="# BANGLIKOSANA@ARTY.fog" panose="00000400000000000000" pitchFamily="2" charset="-34"/>
              </a:rPr>
              <a:t>ขั้นตอนการดูตารางสอน และเข้าเรียนตามเวลา </a:t>
            </a:r>
            <a:r>
              <a:rPr lang="en-US" sz="3200" dirty="0">
                <a:solidFill>
                  <a:srgbClr val="7030A0"/>
                </a:solidFill>
                <a:latin typeface="Impact" panose="020B0806030902050204" pitchFamily="34" charset="0"/>
              </a:rPr>
              <a:t>( Class Time Table )</a:t>
            </a:r>
            <a:endParaRPr lang="th-TH" sz="3600" dirty="0">
              <a:solidFill>
                <a:srgbClr val="7030A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F4CCCAE-D5F7-4F25-BBFF-2EEF8597BF1C}"/>
              </a:ext>
            </a:extLst>
          </p:cNvPr>
          <p:cNvSpPr txBox="1">
            <a:spLocks/>
          </p:cNvSpPr>
          <p:nvPr/>
        </p:nvSpPr>
        <p:spPr>
          <a:xfrm>
            <a:off x="505238" y="1027734"/>
            <a:ext cx="1858618" cy="77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/>
              <a:t>4.2 คลิกเมนู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E3A121E-BFFA-4F33-A633-9710CD581F69}"/>
              </a:ext>
            </a:extLst>
          </p:cNvPr>
          <p:cNvSpPr/>
          <p:nvPr/>
        </p:nvSpPr>
        <p:spPr>
          <a:xfrm>
            <a:off x="973720" y="160675"/>
            <a:ext cx="607075" cy="56515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</a:rPr>
              <a:t>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4B100B-EB96-4634-AB93-7E7AAFCAD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47" y="1130670"/>
            <a:ext cx="2424252" cy="52322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2103919-5FDD-4BCD-847A-EE3705429A02}"/>
              </a:ext>
            </a:extLst>
          </p:cNvPr>
          <p:cNvSpPr txBox="1">
            <a:spLocks/>
          </p:cNvSpPr>
          <p:nvPr/>
        </p:nvSpPr>
        <p:spPr>
          <a:xfrm>
            <a:off x="505238" y="1802295"/>
            <a:ext cx="3457162" cy="446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/>
              <a:t>การเรียนออนไลน์</a:t>
            </a:r>
            <a:r>
              <a:rPr lang="th-TH" sz="3600" dirty="0" err="1"/>
              <a:t>ไลฟ์</a:t>
            </a:r>
            <a:r>
              <a:rPr lang="th-TH" sz="3600" dirty="0"/>
              <a:t>สดพบครูประจำชั้น</a:t>
            </a:r>
          </a:p>
          <a:p>
            <a:pPr marL="742950" indent="-742950"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Live</a:t>
            </a:r>
            <a:r>
              <a:rPr lang="th-TH" sz="36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&amp;</a:t>
            </a:r>
            <a:r>
              <a:rPr lang="th-TH" sz="36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Slide</a:t>
            </a:r>
          </a:p>
          <a:p>
            <a:pPr marL="742950" indent="-742950"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Smartt ROOM</a:t>
            </a:r>
            <a:endParaRPr lang="th-TH" sz="3600" dirty="0">
              <a:solidFill>
                <a:srgbClr val="FF0000"/>
              </a:solidFill>
            </a:endParaRPr>
          </a:p>
          <a:p>
            <a:endParaRPr lang="th-TH" sz="3600" dirty="0"/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D3733EE4-1DAD-4578-BD43-C7EAC19CAE69}"/>
              </a:ext>
            </a:extLst>
          </p:cNvPr>
          <p:cNvSpPr/>
          <p:nvPr/>
        </p:nvSpPr>
        <p:spPr>
          <a:xfrm>
            <a:off x="10910878" y="3401232"/>
            <a:ext cx="614803" cy="635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/>
              <a:t>1</a:t>
            </a:r>
          </a:p>
        </p:txBody>
      </p:sp>
      <p:sp>
        <p:nvSpPr>
          <p:cNvPr id="10" name="วงรี 9">
            <a:extLst>
              <a:ext uri="{FF2B5EF4-FFF2-40B4-BE49-F238E27FC236}">
                <a16:creationId xmlns:a16="http://schemas.microsoft.com/office/drawing/2014/main" id="{E36D8E29-7828-46C1-802D-56E601031DC8}"/>
              </a:ext>
            </a:extLst>
          </p:cNvPr>
          <p:cNvSpPr/>
          <p:nvPr/>
        </p:nvSpPr>
        <p:spPr>
          <a:xfrm>
            <a:off x="10910877" y="4154158"/>
            <a:ext cx="614803" cy="635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/>
              <a:t>2</a:t>
            </a:r>
          </a:p>
        </p:txBody>
      </p:sp>
      <p:cxnSp>
        <p:nvCxnSpPr>
          <p:cNvPr id="11" name="ลูกศรเชื่อมต่อแบบตรง 10">
            <a:extLst>
              <a:ext uri="{FF2B5EF4-FFF2-40B4-BE49-F238E27FC236}">
                <a16:creationId xmlns:a16="http://schemas.microsoft.com/office/drawing/2014/main" id="{DD7C9EA5-CCAE-4CED-A88E-0665251A254D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9770168" y="3283306"/>
            <a:ext cx="1140710" cy="4354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>
            <a:extLst>
              <a:ext uri="{FF2B5EF4-FFF2-40B4-BE49-F238E27FC236}">
                <a16:creationId xmlns:a16="http://schemas.microsoft.com/office/drawing/2014/main" id="{09C470F9-9353-4764-B5B3-716D048D8E3E}"/>
              </a:ext>
            </a:extLst>
          </p:cNvPr>
          <p:cNvCxnSpPr>
            <a:cxnSpLocks/>
          </p:cNvCxnSpPr>
          <p:nvPr/>
        </p:nvCxnSpPr>
        <p:spPr>
          <a:xfrm flipH="1" flipV="1">
            <a:off x="9356511" y="4139398"/>
            <a:ext cx="1554366" cy="2003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4C85A8E9-9346-42F1-A059-A3B5C115D033}"/>
              </a:ext>
            </a:extLst>
          </p:cNvPr>
          <p:cNvSpPr txBox="1">
            <a:spLocks/>
          </p:cNvSpPr>
          <p:nvPr/>
        </p:nvSpPr>
        <p:spPr>
          <a:xfrm>
            <a:off x="2938592" y="5957321"/>
            <a:ext cx="10784114" cy="774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>
                <a:solidFill>
                  <a:srgbClr val="7030A0"/>
                </a:solidFill>
                <a:latin typeface="Impact" panose="020B0806030902050204" pitchFamily="34" charset="0"/>
                <a:cs typeface="# BANGLIKOSANA@ARTY.fog" panose="00000400000000000000" pitchFamily="2" charset="-34"/>
              </a:rPr>
              <a:t>หากต้องการบทเรียนย้อนหลัง หรือเรียนล่วงหน้า คลิก  </a:t>
            </a:r>
            <a:endParaRPr lang="th-TH" sz="3600" dirty="0">
              <a:solidFill>
                <a:srgbClr val="7030A0"/>
              </a:solidFill>
              <a:latin typeface="Impact" panose="020B0806030902050204" pitchFamily="34" charset="0"/>
            </a:endParaRP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83A7D9F9-731A-4DC4-806E-8DDE622F14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46" t="56521" r="51746" b="41010"/>
          <a:stretch/>
        </p:blipFill>
        <p:spPr>
          <a:xfrm>
            <a:off x="9952935" y="6036723"/>
            <a:ext cx="1915884" cy="369985"/>
          </a:xfrm>
          <a:prstGeom prst="rect">
            <a:avLst/>
          </a:prstGeom>
        </p:spPr>
      </p:pic>
      <p:cxnSp>
        <p:nvCxnSpPr>
          <p:cNvPr id="17" name="ลูกศรเชื่อมต่อแบบตรง 16">
            <a:extLst>
              <a:ext uri="{FF2B5EF4-FFF2-40B4-BE49-F238E27FC236}">
                <a16:creationId xmlns:a16="http://schemas.microsoft.com/office/drawing/2014/main" id="{CFC6F90B-F0C4-4DA7-BD50-38A74BB074EA}"/>
              </a:ext>
            </a:extLst>
          </p:cNvPr>
          <p:cNvCxnSpPr>
            <a:cxnSpLocks/>
          </p:cNvCxnSpPr>
          <p:nvPr/>
        </p:nvCxnSpPr>
        <p:spPr>
          <a:xfrm flipH="1" flipV="1">
            <a:off x="8887756" y="4786709"/>
            <a:ext cx="590073" cy="12403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170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E4CB912B-F040-4AC1-9196-BA33BD6BA5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3" t="8445" r="6667" b="7916"/>
          <a:stretch/>
        </p:blipFill>
        <p:spPr>
          <a:xfrm>
            <a:off x="595084" y="188685"/>
            <a:ext cx="10987315" cy="5733143"/>
          </a:xfrm>
          <a:prstGeom prst="rect">
            <a:avLst/>
          </a:prstGeom>
        </p:spPr>
      </p:pic>
      <p:sp>
        <p:nvSpPr>
          <p:cNvPr id="3" name="วงรี 2">
            <a:extLst>
              <a:ext uri="{FF2B5EF4-FFF2-40B4-BE49-F238E27FC236}">
                <a16:creationId xmlns:a16="http://schemas.microsoft.com/office/drawing/2014/main" id="{817CE351-03E0-42B9-8B05-FF1515487438}"/>
              </a:ext>
            </a:extLst>
          </p:cNvPr>
          <p:cNvSpPr/>
          <p:nvPr/>
        </p:nvSpPr>
        <p:spPr>
          <a:xfrm>
            <a:off x="5473938" y="301172"/>
            <a:ext cx="614803" cy="635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/>
              <a:t>3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EB4F52-AB77-4E14-A234-AB4FE1D1F367}"/>
              </a:ext>
            </a:extLst>
          </p:cNvPr>
          <p:cNvSpPr txBox="1">
            <a:spLocks/>
          </p:cNvSpPr>
          <p:nvPr/>
        </p:nvSpPr>
        <p:spPr>
          <a:xfrm>
            <a:off x="5095777" y="2026558"/>
            <a:ext cx="5877023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>
                <a:solidFill>
                  <a:srgbClr val="FF0000"/>
                </a:solidFill>
              </a:rPr>
              <a:t>3.  คลิก ตกลง หรือ </a:t>
            </a:r>
            <a:r>
              <a:rPr lang="en-US" sz="3600" dirty="0">
                <a:solidFill>
                  <a:srgbClr val="FF0000"/>
                </a:solidFill>
              </a:rPr>
              <a:t>Ok</a:t>
            </a:r>
            <a:endParaRPr lang="th-TH" sz="3600" dirty="0">
              <a:solidFill>
                <a:srgbClr val="FF0000"/>
              </a:solidFill>
            </a:endParaRPr>
          </a:p>
          <a:p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409890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22F0D38E-C358-494F-A4EA-A0AEB7C29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25A6F77E-CA4E-4193-ABF0-3F3B37817281}"/>
              </a:ext>
            </a:extLst>
          </p:cNvPr>
          <p:cNvSpPr txBox="1"/>
          <p:nvPr/>
        </p:nvSpPr>
        <p:spPr>
          <a:xfrm>
            <a:off x="4804229" y="1886857"/>
            <a:ext cx="198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</a:rPr>
              <a:t>พิมพ์ ชื่อนักเรียน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70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E297FDB-EF04-4156-BAEB-43A37D10C4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57" b="18079"/>
          <a:stretch/>
        </p:blipFill>
        <p:spPr>
          <a:xfrm>
            <a:off x="0" y="1494972"/>
            <a:ext cx="12192000" cy="5021943"/>
          </a:xfrm>
          <a:prstGeom prst="rect">
            <a:avLst/>
          </a:prstGeom>
        </p:spPr>
      </p:pic>
      <p:sp>
        <p:nvSpPr>
          <p:cNvPr id="2" name="วงรี 1">
            <a:extLst>
              <a:ext uri="{FF2B5EF4-FFF2-40B4-BE49-F238E27FC236}">
                <a16:creationId xmlns:a16="http://schemas.microsoft.com/office/drawing/2014/main" id="{48C522E3-7F21-4FDE-9177-1871EB16B2FC}"/>
              </a:ext>
            </a:extLst>
          </p:cNvPr>
          <p:cNvSpPr/>
          <p:nvPr/>
        </p:nvSpPr>
        <p:spPr>
          <a:xfrm>
            <a:off x="6662056" y="3149604"/>
            <a:ext cx="711201" cy="63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AD1F7C4D-6F79-4F9A-81B7-929BEA3FA136}"/>
              </a:ext>
            </a:extLst>
          </p:cNvPr>
          <p:cNvSpPr txBox="1"/>
          <p:nvPr/>
        </p:nvSpPr>
        <p:spPr>
          <a:xfrm>
            <a:off x="7373257" y="3921782"/>
            <a:ext cx="2394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</a:rPr>
              <a:t>คลิก </a:t>
            </a:r>
            <a:r>
              <a:rPr lang="en-US" dirty="0">
                <a:solidFill>
                  <a:schemeClr val="bg1"/>
                </a:solidFill>
              </a:rPr>
              <a:t>OK </a:t>
            </a:r>
            <a:r>
              <a:rPr lang="th-TH" dirty="0">
                <a:solidFill>
                  <a:schemeClr val="bg1"/>
                </a:solidFill>
              </a:rPr>
              <a:t>หรือตกลง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ลูกศรเชื่อมต่อแบบตรง 5">
            <a:extLst>
              <a:ext uri="{FF2B5EF4-FFF2-40B4-BE49-F238E27FC236}">
                <a16:creationId xmlns:a16="http://schemas.microsoft.com/office/drawing/2014/main" id="{8882E17F-F21D-4F71-B283-44761F537AA5}"/>
              </a:ext>
            </a:extLst>
          </p:cNvPr>
          <p:cNvCxnSpPr>
            <a:stCxn id="2" idx="6"/>
          </p:cNvCxnSpPr>
          <p:nvPr/>
        </p:nvCxnSpPr>
        <p:spPr>
          <a:xfrm>
            <a:off x="7373257" y="3468918"/>
            <a:ext cx="609600" cy="5515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A512F52-4CEB-4027-A433-86564172CD0D}"/>
              </a:ext>
            </a:extLst>
          </p:cNvPr>
          <p:cNvSpPr txBox="1"/>
          <p:nvPr/>
        </p:nvSpPr>
        <p:spPr>
          <a:xfrm>
            <a:off x="566057" y="677781"/>
            <a:ext cx="113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ให้นักเรียน  กรอกชื่อ นักเรียน แล้ว คลิก  </a:t>
            </a:r>
            <a:r>
              <a:rPr lang="en-US" dirty="0"/>
              <a:t>               </a:t>
            </a:r>
            <a:r>
              <a:rPr lang="th-TH" dirty="0"/>
              <a:t>เพื่อเข้าสู่ระบบห้องเรียน</a:t>
            </a:r>
            <a:endParaRPr lang="en-US" dirty="0"/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3A711941-E9B6-46C5-97FA-12E8556A2965}"/>
              </a:ext>
            </a:extLst>
          </p:cNvPr>
          <p:cNvSpPr/>
          <p:nvPr/>
        </p:nvSpPr>
        <p:spPr>
          <a:xfrm>
            <a:off x="4688114" y="642167"/>
            <a:ext cx="870857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1294949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2521E09-A502-4CC7-8943-FE877773E2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4" t="8081" r="1250" b="4997"/>
          <a:stretch/>
        </p:blipFill>
        <p:spPr>
          <a:xfrm>
            <a:off x="175985" y="733155"/>
            <a:ext cx="8579831" cy="4999988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EB39EA26-053E-49E1-96CC-AC986D4C8637}"/>
              </a:ext>
            </a:extLst>
          </p:cNvPr>
          <p:cNvSpPr txBox="1"/>
          <p:nvPr/>
        </p:nvSpPr>
        <p:spPr>
          <a:xfrm>
            <a:off x="2240187" y="25269"/>
            <a:ext cx="4406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/>
              <a:t>หน้าจอ...เข้าสู่ห้องเรียน </a:t>
            </a:r>
            <a:r>
              <a:rPr lang="en-US" sz="4000" dirty="0"/>
              <a:t>LIVE</a:t>
            </a:r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1C9D5D3B-73A0-4FE4-8054-642AB353B1FB}"/>
              </a:ext>
            </a:extLst>
          </p:cNvPr>
          <p:cNvSpPr/>
          <p:nvPr/>
        </p:nvSpPr>
        <p:spPr>
          <a:xfrm>
            <a:off x="175985" y="5948301"/>
            <a:ext cx="375558" cy="35308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rgbClr val="FF0000"/>
                </a:solidFill>
              </a:rPr>
              <a:t>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658A97F3-D038-42BB-98CE-4C7CB15B19A8}"/>
              </a:ext>
            </a:extLst>
          </p:cNvPr>
          <p:cNvSpPr/>
          <p:nvPr/>
        </p:nvSpPr>
        <p:spPr>
          <a:xfrm>
            <a:off x="560609" y="5941047"/>
            <a:ext cx="375558" cy="35308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rgbClr val="FF0000"/>
                </a:solidFill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วงรี 9">
            <a:extLst>
              <a:ext uri="{FF2B5EF4-FFF2-40B4-BE49-F238E27FC236}">
                <a16:creationId xmlns:a16="http://schemas.microsoft.com/office/drawing/2014/main" id="{152F6E93-DF6F-46C4-B48A-4EC5B50F7907}"/>
              </a:ext>
            </a:extLst>
          </p:cNvPr>
          <p:cNvSpPr/>
          <p:nvPr/>
        </p:nvSpPr>
        <p:spPr>
          <a:xfrm>
            <a:off x="945233" y="5941046"/>
            <a:ext cx="375558" cy="35308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rgbClr val="FF0000"/>
                </a:solidFill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วงรี 10">
            <a:extLst>
              <a:ext uri="{FF2B5EF4-FFF2-40B4-BE49-F238E27FC236}">
                <a16:creationId xmlns:a16="http://schemas.microsoft.com/office/drawing/2014/main" id="{1AE2137E-805E-4EEA-8F05-0CCFA13B1A30}"/>
              </a:ext>
            </a:extLst>
          </p:cNvPr>
          <p:cNvSpPr/>
          <p:nvPr/>
        </p:nvSpPr>
        <p:spPr>
          <a:xfrm>
            <a:off x="3840842" y="5955556"/>
            <a:ext cx="375558" cy="35308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rgbClr val="FF0000"/>
                </a:solidFill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วงรี 11">
            <a:extLst>
              <a:ext uri="{FF2B5EF4-FFF2-40B4-BE49-F238E27FC236}">
                <a16:creationId xmlns:a16="http://schemas.microsoft.com/office/drawing/2014/main" id="{E77E6B53-8680-4955-AA85-AD606058C7C8}"/>
              </a:ext>
            </a:extLst>
          </p:cNvPr>
          <p:cNvSpPr/>
          <p:nvPr/>
        </p:nvSpPr>
        <p:spPr>
          <a:xfrm>
            <a:off x="4269008" y="5948302"/>
            <a:ext cx="375558" cy="35308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rgbClr val="FF0000"/>
                </a:solidFill>
              </a:rPr>
              <a:t>5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วงรี 12">
            <a:extLst>
              <a:ext uri="{FF2B5EF4-FFF2-40B4-BE49-F238E27FC236}">
                <a16:creationId xmlns:a16="http://schemas.microsoft.com/office/drawing/2014/main" id="{7B158CBF-1102-4749-8F58-4D8C0E83BD27}"/>
              </a:ext>
            </a:extLst>
          </p:cNvPr>
          <p:cNvSpPr/>
          <p:nvPr/>
        </p:nvSpPr>
        <p:spPr>
          <a:xfrm>
            <a:off x="4711688" y="5948301"/>
            <a:ext cx="375558" cy="35308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rgbClr val="FF0000"/>
                </a:solidFill>
              </a:rPr>
              <a:t>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วงรี 13">
            <a:extLst>
              <a:ext uri="{FF2B5EF4-FFF2-40B4-BE49-F238E27FC236}">
                <a16:creationId xmlns:a16="http://schemas.microsoft.com/office/drawing/2014/main" id="{AFCA0BCC-D3C6-458F-BE8C-32F417030188}"/>
              </a:ext>
            </a:extLst>
          </p:cNvPr>
          <p:cNvSpPr/>
          <p:nvPr/>
        </p:nvSpPr>
        <p:spPr>
          <a:xfrm>
            <a:off x="7440374" y="5962811"/>
            <a:ext cx="375558" cy="35308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rgbClr val="FF0000"/>
                </a:solidFill>
              </a:rPr>
              <a:t>7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วงรี 14">
            <a:extLst>
              <a:ext uri="{FF2B5EF4-FFF2-40B4-BE49-F238E27FC236}">
                <a16:creationId xmlns:a16="http://schemas.microsoft.com/office/drawing/2014/main" id="{D4287214-16E3-4DDA-9A34-95A1381943B3}"/>
              </a:ext>
            </a:extLst>
          </p:cNvPr>
          <p:cNvSpPr/>
          <p:nvPr/>
        </p:nvSpPr>
        <p:spPr>
          <a:xfrm>
            <a:off x="7868540" y="5955557"/>
            <a:ext cx="375558" cy="35308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rgbClr val="FF0000"/>
                </a:solidFill>
              </a:rPr>
              <a:t>8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วงรี 15">
            <a:extLst>
              <a:ext uri="{FF2B5EF4-FFF2-40B4-BE49-F238E27FC236}">
                <a16:creationId xmlns:a16="http://schemas.microsoft.com/office/drawing/2014/main" id="{633A76C7-42BD-4998-9B2B-614F8379FC5F}"/>
              </a:ext>
            </a:extLst>
          </p:cNvPr>
          <p:cNvSpPr/>
          <p:nvPr/>
        </p:nvSpPr>
        <p:spPr>
          <a:xfrm>
            <a:off x="8311220" y="5955556"/>
            <a:ext cx="375558" cy="35308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rgbClr val="FF0000"/>
                </a:solidFill>
              </a:rPr>
              <a:t>8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8" name="ลูกศรเชื่อมต่อแบบตรง 17">
            <a:extLst>
              <a:ext uri="{FF2B5EF4-FFF2-40B4-BE49-F238E27FC236}">
                <a16:creationId xmlns:a16="http://schemas.microsoft.com/office/drawing/2014/main" id="{DB2F9486-6B76-46AB-8412-3D8E5DB91A6B}"/>
              </a:ext>
            </a:extLst>
          </p:cNvPr>
          <p:cNvCxnSpPr>
            <a:cxnSpLocks/>
          </p:cNvCxnSpPr>
          <p:nvPr/>
        </p:nvCxnSpPr>
        <p:spPr>
          <a:xfrm>
            <a:off x="333829" y="5704115"/>
            <a:ext cx="44450" cy="2151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>
            <a:extLst>
              <a:ext uri="{FF2B5EF4-FFF2-40B4-BE49-F238E27FC236}">
                <a16:creationId xmlns:a16="http://schemas.microsoft.com/office/drawing/2014/main" id="{E9A11BC4-0DA2-4722-9588-E3A92C09711A}"/>
              </a:ext>
            </a:extLst>
          </p:cNvPr>
          <p:cNvCxnSpPr>
            <a:cxnSpLocks/>
          </p:cNvCxnSpPr>
          <p:nvPr/>
        </p:nvCxnSpPr>
        <p:spPr>
          <a:xfrm>
            <a:off x="703938" y="5704115"/>
            <a:ext cx="44450" cy="2151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>
            <a:extLst>
              <a:ext uri="{FF2B5EF4-FFF2-40B4-BE49-F238E27FC236}">
                <a16:creationId xmlns:a16="http://schemas.microsoft.com/office/drawing/2014/main" id="{EF7B60BD-3645-469B-8579-9E8BE83E0744}"/>
              </a:ext>
            </a:extLst>
          </p:cNvPr>
          <p:cNvCxnSpPr>
            <a:cxnSpLocks/>
          </p:cNvCxnSpPr>
          <p:nvPr/>
        </p:nvCxnSpPr>
        <p:spPr>
          <a:xfrm>
            <a:off x="1088562" y="5704115"/>
            <a:ext cx="44450" cy="2151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>
            <a:extLst>
              <a:ext uri="{FF2B5EF4-FFF2-40B4-BE49-F238E27FC236}">
                <a16:creationId xmlns:a16="http://schemas.microsoft.com/office/drawing/2014/main" id="{46EFFB1A-0A53-4545-8EBE-833C1DDDA9F8}"/>
              </a:ext>
            </a:extLst>
          </p:cNvPr>
          <p:cNvCxnSpPr>
            <a:cxnSpLocks/>
          </p:cNvCxnSpPr>
          <p:nvPr/>
        </p:nvCxnSpPr>
        <p:spPr>
          <a:xfrm>
            <a:off x="4031420" y="5736770"/>
            <a:ext cx="44450" cy="2151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>
            <a:extLst>
              <a:ext uri="{FF2B5EF4-FFF2-40B4-BE49-F238E27FC236}">
                <a16:creationId xmlns:a16="http://schemas.microsoft.com/office/drawing/2014/main" id="{9718FE3D-D6FA-484D-BDC6-046F12D9D50B}"/>
              </a:ext>
            </a:extLst>
          </p:cNvPr>
          <p:cNvCxnSpPr>
            <a:cxnSpLocks/>
          </p:cNvCxnSpPr>
          <p:nvPr/>
        </p:nvCxnSpPr>
        <p:spPr>
          <a:xfrm>
            <a:off x="4443675" y="5731012"/>
            <a:ext cx="44450" cy="2151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>
            <a:extLst>
              <a:ext uri="{FF2B5EF4-FFF2-40B4-BE49-F238E27FC236}">
                <a16:creationId xmlns:a16="http://schemas.microsoft.com/office/drawing/2014/main" id="{A12659D7-F73B-4582-B351-A9AE79C4DC98}"/>
              </a:ext>
            </a:extLst>
          </p:cNvPr>
          <p:cNvCxnSpPr>
            <a:cxnSpLocks/>
          </p:cNvCxnSpPr>
          <p:nvPr/>
        </p:nvCxnSpPr>
        <p:spPr>
          <a:xfrm>
            <a:off x="4899964" y="5718629"/>
            <a:ext cx="44450" cy="2151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>
            <a:extLst>
              <a:ext uri="{FF2B5EF4-FFF2-40B4-BE49-F238E27FC236}">
                <a16:creationId xmlns:a16="http://schemas.microsoft.com/office/drawing/2014/main" id="{70989E43-CFE0-46F8-AAD1-0F3C6F95F894}"/>
              </a:ext>
            </a:extLst>
          </p:cNvPr>
          <p:cNvCxnSpPr>
            <a:cxnSpLocks/>
          </p:cNvCxnSpPr>
          <p:nvPr/>
        </p:nvCxnSpPr>
        <p:spPr>
          <a:xfrm flipH="1">
            <a:off x="7666937" y="5740398"/>
            <a:ext cx="175885" cy="2241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>
            <a:extLst>
              <a:ext uri="{FF2B5EF4-FFF2-40B4-BE49-F238E27FC236}">
                <a16:creationId xmlns:a16="http://schemas.microsoft.com/office/drawing/2014/main" id="{3B5EBB11-D6C7-4042-A5B5-B06EDFF9C030}"/>
              </a:ext>
            </a:extLst>
          </p:cNvPr>
          <p:cNvCxnSpPr>
            <a:cxnSpLocks/>
          </p:cNvCxnSpPr>
          <p:nvPr/>
        </p:nvCxnSpPr>
        <p:spPr>
          <a:xfrm flipH="1">
            <a:off x="8079193" y="5704115"/>
            <a:ext cx="156440" cy="2407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>
            <a:extLst>
              <a:ext uri="{FF2B5EF4-FFF2-40B4-BE49-F238E27FC236}">
                <a16:creationId xmlns:a16="http://schemas.microsoft.com/office/drawing/2014/main" id="{04FA7983-CCBD-49CE-9A11-7D0D707096FA}"/>
              </a:ext>
            </a:extLst>
          </p:cNvPr>
          <p:cNvCxnSpPr>
            <a:cxnSpLocks/>
          </p:cNvCxnSpPr>
          <p:nvPr/>
        </p:nvCxnSpPr>
        <p:spPr>
          <a:xfrm flipH="1">
            <a:off x="8480470" y="5721402"/>
            <a:ext cx="125648" cy="2341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2269C421-F781-4063-ADED-4931363B6962}"/>
              </a:ext>
            </a:extLst>
          </p:cNvPr>
          <p:cNvSpPr txBox="1"/>
          <p:nvPr/>
        </p:nvSpPr>
        <p:spPr>
          <a:xfrm>
            <a:off x="9008076" y="864973"/>
            <a:ext cx="300793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dirty="0"/>
              <a:t>สำหรับแชร์หน้าจอ</a:t>
            </a:r>
          </a:p>
          <a:p>
            <a:pPr marL="514350" indent="-514350">
              <a:buAutoNum type="arabicPeriod"/>
            </a:pPr>
            <a:r>
              <a:rPr lang="th-TH" dirty="0"/>
              <a:t>การยกมือเพื่อถามครู</a:t>
            </a:r>
          </a:p>
          <a:p>
            <a:pPr marL="514350" indent="-514350">
              <a:buAutoNum type="arabicPeriod"/>
            </a:pPr>
            <a:r>
              <a:rPr lang="th-TH" dirty="0"/>
              <a:t>การส่งข้อความถึงครู</a:t>
            </a:r>
          </a:p>
          <a:p>
            <a:pPr marL="514350" indent="-514350">
              <a:buAutoNum type="arabicPeriod"/>
            </a:pPr>
            <a:r>
              <a:rPr lang="th-TH" dirty="0"/>
              <a:t>การ ปิด/เปิด ไมค์</a:t>
            </a:r>
          </a:p>
          <a:p>
            <a:pPr marL="514350" indent="-514350">
              <a:buAutoNum type="arabicPeriod"/>
            </a:pPr>
            <a:r>
              <a:rPr lang="th-TH" dirty="0"/>
              <a:t>การออกจากการใช้งาน</a:t>
            </a:r>
          </a:p>
          <a:p>
            <a:pPr marL="514350" indent="-514350">
              <a:buAutoNum type="arabicPeriod"/>
            </a:pPr>
            <a:r>
              <a:rPr lang="th-TH" dirty="0"/>
              <a:t>การ ปิด/เปิด กล้อง</a:t>
            </a:r>
          </a:p>
          <a:p>
            <a:pPr marL="514350" indent="-514350">
              <a:buAutoNum type="arabicPeriod"/>
            </a:pPr>
            <a:r>
              <a:rPr lang="th-TH" dirty="0"/>
              <a:t>การเปลี่ยนมุมมองในห้องเรียน</a:t>
            </a:r>
          </a:p>
          <a:p>
            <a:pPr marL="514350" indent="-514350">
              <a:buAutoNum type="arabicPeriod"/>
            </a:pPr>
            <a:r>
              <a:rPr lang="th-TH" dirty="0"/>
              <a:t>การดูรายละเอียดห้องเรียนที่เข้าเรียน</a:t>
            </a:r>
          </a:p>
          <a:p>
            <a:pPr marL="514350" indent="-514350">
              <a:buAutoNum type="arabicPeriod"/>
            </a:pPr>
            <a:r>
              <a:rPr lang="th-TH" dirty="0"/>
              <a:t>การตั้งค่าเพิ่มเติม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71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BD16E11E-4AAD-412A-B965-D1C1D78BB6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23" b="5334"/>
          <a:stretch/>
        </p:blipFill>
        <p:spPr>
          <a:xfrm>
            <a:off x="0" y="966866"/>
            <a:ext cx="12192000" cy="589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7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09945E2-34FE-4738-94A5-F07ACE61781C}"/>
              </a:ext>
            </a:extLst>
          </p:cNvPr>
          <p:cNvGrpSpPr/>
          <p:nvPr/>
        </p:nvGrpSpPr>
        <p:grpSpPr>
          <a:xfrm>
            <a:off x="1252016" y="2508976"/>
            <a:ext cx="9314386" cy="4085572"/>
            <a:chOff x="1317553" y="1394182"/>
            <a:chExt cx="9078592" cy="496321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CC4282-2241-4F73-8FB1-7EE821936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553" y="1394182"/>
              <a:ext cx="9078592" cy="4963218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C4B865D-895D-499C-80C5-5D4F1C82DDC3}"/>
                </a:ext>
              </a:extLst>
            </p:cNvPr>
            <p:cNvSpPr/>
            <p:nvPr/>
          </p:nvSpPr>
          <p:spPr>
            <a:xfrm>
              <a:off x="4717774" y="3896139"/>
              <a:ext cx="821635" cy="159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DB40DC-5E6E-465D-A8BB-04DB34EC1A26}"/>
                </a:ext>
              </a:extLst>
            </p:cNvPr>
            <p:cNvSpPr/>
            <p:nvPr/>
          </p:nvSpPr>
          <p:spPr>
            <a:xfrm>
              <a:off x="4777410" y="4260571"/>
              <a:ext cx="821635" cy="159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F23DD4F-20D4-42BF-A462-ADCD0CF3535B}"/>
              </a:ext>
            </a:extLst>
          </p:cNvPr>
          <p:cNvSpPr txBox="1"/>
          <p:nvPr/>
        </p:nvSpPr>
        <p:spPr>
          <a:xfrm>
            <a:off x="5022572" y="4513876"/>
            <a:ext cx="2146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UserName</a:t>
            </a:r>
            <a:r>
              <a:rPr lang="en-US" sz="2000" dirty="0"/>
              <a:t>:</a:t>
            </a:r>
            <a:endParaRPr lang="th-TH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DA13EC-C2F0-43FC-A259-E5C21F040093}"/>
              </a:ext>
            </a:extLst>
          </p:cNvPr>
          <p:cNvSpPr txBox="1"/>
          <p:nvPr/>
        </p:nvSpPr>
        <p:spPr>
          <a:xfrm>
            <a:off x="5022572" y="4810446"/>
            <a:ext cx="2146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>
              <a:defRPr sz="2000"/>
            </a:lvl1pPr>
          </a:lstStyle>
          <a:p>
            <a:r>
              <a:rPr lang="en-US" dirty="0"/>
              <a:t>Password:</a:t>
            </a:r>
            <a:endParaRPr lang="th-TH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0356A0C-A407-4AE5-B0BE-828E372DE45A}"/>
              </a:ext>
            </a:extLst>
          </p:cNvPr>
          <p:cNvSpPr txBox="1">
            <a:spLocks/>
          </p:cNvSpPr>
          <p:nvPr/>
        </p:nvSpPr>
        <p:spPr>
          <a:xfrm>
            <a:off x="909076" y="1013668"/>
            <a:ext cx="10705514" cy="96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3"/>
              </a:rPr>
              <a:t>https://portaltst.thebrightgroupthailand.com/Login</a:t>
            </a:r>
            <a:endParaRPr lang="th-TH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918A374-686C-4197-896A-CDCFEC407316}"/>
              </a:ext>
            </a:extLst>
          </p:cNvPr>
          <p:cNvSpPr txBox="1">
            <a:spLocks/>
          </p:cNvSpPr>
          <p:nvPr/>
        </p:nvSpPr>
        <p:spPr>
          <a:xfrm>
            <a:off x="2830994" y="3610"/>
            <a:ext cx="6530009" cy="7745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>
                <a:latin typeface="# BANGLIKOSANA@ARTY.fog" panose="00000400000000000000" pitchFamily="2" charset="-34"/>
                <a:cs typeface="# BANGLIKOSANA@ARTY.fog" panose="00000400000000000000" pitchFamily="2" charset="-34"/>
              </a:rPr>
              <a:t>ขั้นตอนการใช้งานของนักเรียน </a:t>
            </a:r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cs typeface="# BANGLIKOSANA@ARTY.fog" panose="00000400000000000000" pitchFamily="2" charset="-34"/>
              </a:rPr>
              <a:t>( Student )</a:t>
            </a:r>
            <a:endParaRPr lang="th-TH" sz="36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cs typeface="# BANGLIKOSANA@ARTY.fog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1957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3C6FF76C-DC90-403A-A3E3-B6DBF40300E1}"/>
              </a:ext>
            </a:extLst>
          </p:cNvPr>
          <p:cNvSpPr txBox="1">
            <a:spLocks/>
          </p:cNvSpPr>
          <p:nvPr/>
        </p:nvSpPr>
        <p:spPr>
          <a:xfrm>
            <a:off x="505238" y="1027734"/>
            <a:ext cx="4276624" cy="3544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dirty="0"/>
              <a:t>5.1 คลิกเมนู  </a:t>
            </a:r>
          </a:p>
          <a:p>
            <a:r>
              <a:rPr lang="th-TH" sz="3200" dirty="0"/>
              <a:t>5.2  คลิก  ....  ตารางเรียน</a:t>
            </a:r>
          </a:p>
          <a:p>
            <a:r>
              <a:rPr lang="th-TH" sz="3200" dirty="0"/>
              <a:t>5.3 คลิก ...  </a:t>
            </a:r>
          </a:p>
          <a:p>
            <a:endParaRPr lang="th-TH" sz="32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B02A8E7-3EC3-4C88-A25A-463CA3275916}"/>
              </a:ext>
            </a:extLst>
          </p:cNvPr>
          <p:cNvSpPr/>
          <p:nvPr/>
        </p:nvSpPr>
        <p:spPr>
          <a:xfrm>
            <a:off x="1671547" y="161710"/>
            <a:ext cx="607075" cy="56515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F7CE9D3-0F6B-4A8E-A22A-7061208BAD86}"/>
              </a:ext>
            </a:extLst>
          </p:cNvPr>
          <p:cNvSpPr txBox="1">
            <a:spLocks/>
          </p:cNvSpPr>
          <p:nvPr/>
        </p:nvSpPr>
        <p:spPr>
          <a:xfrm>
            <a:off x="1277258" y="255188"/>
            <a:ext cx="9303656" cy="774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dirty="0">
                <a:latin typeface="# BANGLIKOSANA@ARTY.fog" panose="00000400000000000000" pitchFamily="2" charset="-34"/>
                <a:cs typeface="# BANGLIKOSANA@ARTY.fog" panose="00000400000000000000" pitchFamily="2" charset="-34"/>
              </a:rPr>
              <a:t>ขั้นตอนการทำงานส่งครู </a:t>
            </a:r>
            <a:r>
              <a:rPr lang="en-US" sz="3200" dirty="0">
                <a:solidFill>
                  <a:srgbClr val="7030A0"/>
                </a:solidFill>
                <a:latin typeface="Impact" panose="020B0806030902050204" pitchFamily="34" charset="0"/>
              </a:rPr>
              <a:t>( Assignment )</a:t>
            </a:r>
            <a:endParaRPr lang="th-TH" sz="3600" dirty="0">
              <a:solidFill>
                <a:srgbClr val="7030A0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077504D-82C4-464F-83DB-C0E1E87DA9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81" t="40214" r="48976" b="7520"/>
          <a:stretch/>
        </p:blipFill>
        <p:spPr>
          <a:xfrm>
            <a:off x="5008073" y="922803"/>
            <a:ext cx="6344861" cy="5575078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DA28FCA1-A0EF-41E0-9D41-DD01640D7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294" r="86786" b="47758"/>
          <a:stretch/>
        </p:blipFill>
        <p:spPr>
          <a:xfrm>
            <a:off x="2098623" y="1962945"/>
            <a:ext cx="1611086" cy="270589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893CFF63-86FC-4FF7-B71F-0EAAF2DFC8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87" t="71873" r="50914" b="24052"/>
          <a:stretch/>
        </p:blipFill>
        <p:spPr>
          <a:xfrm>
            <a:off x="1671547" y="2808862"/>
            <a:ext cx="2143594" cy="434714"/>
          </a:xfrm>
          <a:prstGeom prst="rect">
            <a:avLst/>
          </a:prstGeom>
        </p:spPr>
      </p:pic>
      <p:sp>
        <p:nvSpPr>
          <p:cNvPr id="15" name="วงรี 14">
            <a:extLst>
              <a:ext uri="{FF2B5EF4-FFF2-40B4-BE49-F238E27FC236}">
                <a16:creationId xmlns:a16="http://schemas.microsoft.com/office/drawing/2014/main" id="{2329231F-17B2-475C-991B-F3036DFFA9DC}"/>
              </a:ext>
            </a:extLst>
          </p:cNvPr>
          <p:cNvSpPr/>
          <p:nvPr/>
        </p:nvSpPr>
        <p:spPr>
          <a:xfrm>
            <a:off x="10720121" y="4262090"/>
            <a:ext cx="663082" cy="56825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FF0000"/>
                </a:solidFill>
              </a:rPr>
              <a:t>5.3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วงรี 17">
            <a:extLst>
              <a:ext uri="{FF2B5EF4-FFF2-40B4-BE49-F238E27FC236}">
                <a16:creationId xmlns:a16="http://schemas.microsoft.com/office/drawing/2014/main" id="{E1AC8565-5561-42B2-ABBA-03664B9DA708}"/>
              </a:ext>
            </a:extLst>
          </p:cNvPr>
          <p:cNvSpPr/>
          <p:nvPr/>
        </p:nvSpPr>
        <p:spPr>
          <a:xfrm>
            <a:off x="10520453" y="3026219"/>
            <a:ext cx="663082" cy="56825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FF0000"/>
                </a:solidFill>
              </a:rPr>
              <a:t>5.2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00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C49633F-9BFA-4E07-B6A8-FB1EA0025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8390"/>
            <a:ext cx="12501797" cy="7028829"/>
          </a:xfrm>
          <a:prstGeom prst="rect">
            <a:avLst/>
          </a:prstGeom>
        </p:spPr>
      </p:pic>
      <p:sp>
        <p:nvSpPr>
          <p:cNvPr id="3" name="วงรี 2">
            <a:extLst>
              <a:ext uri="{FF2B5EF4-FFF2-40B4-BE49-F238E27FC236}">
                <a16:creationId xmlns:a16="http://schemas.microsoft.com/office/drawing/2014/main" id="{EB5DB991-3F21-4357-ADCD-1FE57DDFAB08}"/>
              </a:ext>
            </a:extLst>
          </p:cNvPr>
          <p:cNvSpPr/>
          <p:nvPr/>
        </p:nvSpPr>
        <p:spPr>
          <a:xfrm>
            <a:off x="2698230" y="2927603"/>
            <a:ext cx="1484026" cy="63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4A15B0-634A-40B8-8772-6CFB887971CF}"/>
              </a:ext>
            </a:extLst>
          </p:cNvPr>
          <p:cNvSpPr txBox="1">
            <a:spLocks/>
          </p:cNvSpPr>
          <p:nvPr/>
        </p:nvSpPr>
        <p:spPr>
          <a:xfrm>
            <a:off x="3440243" y="4274397"/>
            <a:ext cx="7270229" cy="1032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dirty="0"/>
              <a:t>5.4  คลิกที่ใบงาน  เพื่อดาวน์โหลด มาฝึกปฏิบัติ </a:t>
            </a:r>
          </a:p>
          <a:p>
            <a:r>
              <a:rPr lang="th-TH" sz="3200" dirty="0"/>
              <a:t>       ตามกระบวนการขั้นตอนของครูผู้สอน  </a:t>
            </a:r>
          </a:p>
          <a:p>
            <a:endParaRPr lang="th-TH" sz="3200" dirty="0"/>
          </a:p>
        </p:txBody>
      </p:sp>
      <p:cxnSp>
        <p:nvCxnSpPr>
          <p:cNvPr id="5" name="ลูกศรเชื่อมต่อแบบตรง 4">
            <a:extLst>
              <a:ext uri="{FF2B5EF4-FFF2-40B4-BE49-F238E27FC236}">
                <a16:creationId xmlns:a16="http://schemas.microsoft.com/office/drawing/2014/main" id="{EC0EC87A-3038-4041-97D1-C1BED7CAC1B8}"/>
              </a:ext>
            </a:extLst>
          </p:cNvPr>
          <p:cNvCxnSpPr>
            <a:cxnSpLocks/>
          </p:cNvCxnSpPr>
          <p:nvPr/>
        </p:nvCxnSpPr>
        <p:spPr>
          <a:xfrm>
            <a:off x="3715657" y="3515817"/>
            <a:ext cx="691451" cy="6633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วงรี 7">
            <a:extLst>
              <a:ext uri="{FF2B5EF4-FFF2-40B4-BE49-F238E27FC236}">
                <a16:creationId xmlns:a16="http://schemas.microsoft.com/office/drawing/2014/main" id="{317D3CD6-2327-4AE4-8239-B18053F1FE6B}"/>
              </a:ext>
            </a:extLst>
          </p:cNvPr>
          <p:cNvSpPr/>
          <p:nvPr/>
        </p:nvSpPr>
        <p:spPr>
          <a:xfrm>
            <a:off x="-2" y="6150982"/>
            <a:ext cx="2053653" cy="63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530030-7EA2-4981-B282-ADD5B3094189}"/>
              </a:ext>
            </a:extLst>
          </p:cNvPr>
          <p:cNvSpPr txBox="1">
            <a:spLocks/>
          </p:cNvSpPr>
          <p:nvPr/>
        </p:nvSpPr>
        <p:spPr>
          <a:xfrm>
            <a:off x="3440243" y="5306518"/>
            <a:ext cx="7270229" cy="1032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dirty="0"/>
              <a:t>5.5  เปิดไฟล์ใบงาน เพื่อฝึกปฏิบัติตามกระบวนการของครูผู้สอน</a:t>
            </a:r>
          </a:p>
        </p:txBody>
      </p:sp>
      <p:cxnSp>
        <p:nvCxnSpPr>
          <p:cNvPr id="10" name="ลูกศรเชื่อมต่อแบบตรง 9">
            <a:extLst>
              <a:ext uri="{FF2B5EF4-FFF2-40B4-BE49-F238E27FC236}">
                <a16:creationId xmlns:a16="http://schemas.microsoft.com/office/drawing/2014/main" id="{4B4C7FCA-34B8-4B59-B9AD-65BADC9A799C}"/>
              </a:ext>
            </a:extLst>
          </p:cNvPr>
          <p:cNvCxnSpPr>
            <a:cxnSpLocks/>
          </p:cNvCxnSpPr>
          <p:nvPr/>
        </p:nvCxnSpPr>
        <p:spPr>
          <a:xfrm flipV="1">
            <a:off x="1881203" y="5822578"/>
            <a:ext cx="1559040" cy="4575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111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3F9BA41F-0BDD-424A-B6B0-CF84B324F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11" t="20770" r="21311"/>
          <a:stretch/>
        </p:blipFill>
        <p:spPr>
          <a:xfrm>
            <a:off x="2608288" y="1199212"/>
            <a:ext cx="7300211" cy="543226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F759A5D-1D19-49D0-9DE3-937387909FC0}"/>
              </a:ext>
            </a:extLst>
          </p:cNvPr>
          <p:cNvSpPr txBox="1">
            <a:spLocks/>
          </p:cNvSpPr>
          <p:nvPr/>
        </p:nvSpPr>
        <p:spPr>
          <a:xfrm>
            <a:off x="1277258" y="255188"/>
            <a:ext cx="9303656" cy="774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dirty="0">
                <a:solidFill>
                  <a:srgbClr val="7030A0"/>
                </a:solidFill>
                <a:latin typeface="Impact" panose="020B0806030902050204" pitchFamily="34" charset="0"/>
              </a:rPr>
              <a:t>นักเรียนฝึกทำแบบฝึกหัดตามใบงาน แล้ว ถ่ายภาพส่งเข้าไลน์ครูผู้สอน</a:t>
            </a:r>
          </a:p>
        </p:txBody>
      </p:sp>
    </p:spTree>
    <p:extLst>
      <p:ext uri="{BB962C8B-B14F-4D97-AF65-F5344CB8AC3E}">
        <p14:creationId xmlns:p14="http://schemas.microsoft.com/office/powerpoint/2010/main" val="861820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CFCF5CE-DAA3-43C9-8D9C-F5E1B1EE5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138" y="177983"/>
            <a:ext cx="9144000" cy="1156142"/>
          </a:xfrm>
        </p:spPr>
        <p:txBody>
          <a:bodyPr/>
          <a:lstStyle/>
          <a:p>
            <a:r>
              <a:rPr lang="th-TH" dirty="0"/>
              <a:t>ติดต่อ ครูฝ่ายไอที (</a:t>
            </a:r>
            <a:r>
              <a:rPr lang="en-US" dirty="0"/>
              <a:t>IT)</a:t>
            </a:r>
            <a:r>
              <a:rPr lang="th-TH" dirty="0"/>
              <a:t> ทาง 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08A48C-7BF0-413E-A4F5-42E6D722D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486" y="365073"/>
            <a:ext cx="969052" cy="96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4F0C09D-2B19-4FD4-81F3-E1755DFAF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995" y="1559732"/>
            <a:ext cx="5120285" cy="512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94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B36C067-A50E-41C0-9978-4F060E82E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43" y="761202"/>
            <a:ext cx="9818557" cy="5371129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85C592C9-B9D9-4FC5-9CB7-4816CA0DA3EA}"/>
              </a:ext>
            </a:extLst>
          </p:cNvPr>
          <p:cNvSpPr/>
          <p:nvPr/>
        </p:nvSpPr>
        <p:spPr>
          <a:xfrm>
            <a:off x="3427248" y="2352738"/>
            <a:ext cx="495225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</a:t>
            </a:r>
            <a:endParaRPr lang="th-TH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478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96B7AA-4A12-4016-9AC0-1F92E88EAFB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b="1" dirty="0"/>
              <a:t>หรือเข้าเว็บไซต์โรงเรียนมารี</a:t>
            </a:r>
            <a:r>
              <a:rPr lang="th-TH" b="1" dirty="0" err="1"/>
              <a:t>ย์อ</a:t>
            </a:r>
            <a:r>
              <a:rPr lang="th-TH" b="1" dirty="0"/>
              <a:t>นุสรณ์ </a:t>
            </a:r>
            <a:r>
              <a:rPr lang="en-US" b="1" dirty="0">
                <a:hlinkClick r:id="rId2"/>
              </a:rPr>
              <a:t>www.ms.ac.th</a:t>
            </a:r>
            <a:r>
              <a:rPr lang="en-US" b="1" dirty="0"/>
              <a:t> </a:t>
            </a:r>
            <a:endParaRPr lang="th-TH" b="1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CCB92CE-9AC1-4C5D-8281-6B1438760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3686629"/>
            <a:ext cx="2873829" cy="478971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คลิกที่นี่เพื่อเข้าสู่ระบบ</a:t>
            </a:r>
          </a:p>
          <a:p>
            <a:endParaRPr lang="th-TH" b="1" dirty="0">
              <a:solidFill>
                <a:srgbClr val="FF0000"/>
              </a:solidFill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A048153-7AAA-47A9-8239-1EF620365E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67" t="12892" r="13095" b="6857"/>
          <a:stretch/>
        </p:blipFill>
        <p:spPr>
          <a:xfrm>
            <a:off x="3385458" y="1825625"/>
            <a:ext cx="7968342" cy="4560661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E1723F40-EB53-40F9-A6AF-31E0D66D0A06}"/>
              </a:ext>
            </a:extLst>
          </p:cNvPr>
          <p:cNvSpPr/>
          <p:nvPr/>
        </p:nvSpPr>
        <p:spPr>
          <a:xfrm>
            <a:off x="3385458" y="1825625"/>
            <a:ext cx="3900713" cy="37043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EEDB643D-08E8-4A74-8D5F-F34F2F2B0AC7}"/>
              </a:ext>
            </a:extLst>
          </p:cNvPr>
          <p:cNvSpPr/>
          <p:nvPr/>
        </p:nvSpPr>
        <p:spPr>
          <a:xfrm>
            <a:off x="3715657" y="5529943"/>
            <a:ext cx="2380343" cy="4934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8" name="ลูกศรเชื่อมต่อแบบตรง 7">
            <a:extLst>
              <a:ext uri="{FF2B5EF4-FFF2-40B4-BE49-F238E27FC236}">
                <a16:creationId xmlns:a16="http://schemas.microsoft.com/office/drawing/2014/main" id="{7AC0A89F-65C2-440A-95A3-FC63073C776C}"/>
              </a:ext>
            </a:extLst>
          </p:cNvPr>
          <p:cNvCxnSpPr/>
          <p:nvPr/>
        </p:nvCxnSpPr>
        <p:spPr>
          <a:xfrm flipV="1">
            <a:off x="2510971" y="3251200"/>
            <a:ext cx="874487" cy="4354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>
            <a:extLst>
              <a:ext uri="{FF2B5EF4-FFF2-40B4-BE49-F238E27FC236}">
                <a16:creationId xmlns:a16="http://schemas.microsoft.com/office/drawing/2014/main" id="{E5E01A97-1BE2-43F6-9E74-66EDE1D73D3D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641600" y="4165600"/>
            <a:ext cx="1074057" cy="16110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834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12C6BED9-536F-4057-AB5E-6FE5B75D6FC5}"/>
              </a:ext>
            </a:extLst>
          </p:cNvPr>
          <p:cNvSpPr/>
          <p:nvPr/>
        </p:nvSpPr>
        <p:spPr>
          <a:xfrm>
            <a:off x="1252016" y="141125"/>
            <a:ext cx="9836898" cy="545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1CC71A-5EA7-4014-ABA2-75CF738C2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55"/>
            <a:ext cx="10515600" cy="3061329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ให้นักเรียนกรอก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User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Password</a:t>
            </a:r>
            <a:b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User :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ให้กรอกรหัสประจำตัวนักเรียนใส่ตัว 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นำหน้า เช่น 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15472</a:t>
            </a:r>
            <a:b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Password :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ให้กรอกรหัสประจำตัวนักเรียนใส่ตัว 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นำหน้า เช่น 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15472</a:t>
            </a:r>
            <a:b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สามารถดูรหัสประจำตัวนักเรียนบนบัตรประจำตัว</a:t>
            </a:r>
            <a:b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8CB4B3-5CA1-4EC6-8932-96AB882E67DF}"/>
              </a:ext>
            </a:extLst>
          </p:cNvPr>
          <p:cNvGrpSpPr/>
          <p:nvPr/>
        </p:nvGrpSpPr>
        <p:grpSpPr>
          <a:xfrm>
            <a:off x="1252016" y="2508976"/>
            <a:ext cx="9314386" cy="4085572"/>
            <a:chOff x="1317553" y="1394182"/>
            <a:chExt cx="9078592" cy="496321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6013732-7190-4B01-89E8-45E243E4B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553" y="1394182"/>
              <a:ext cx="9078592" cy="4963218"/>
            </a:xfrm>
            <a:prstGeom prst="rect">
              <a:avLst/>
            </a:prstGeom>
          </p:spPr>
        </p:pic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8BB757C5-6168-426A-BD34-C9FDB2A5A93B}"/>
                </a:ext>
              </a:extLst>
            </p:cNvPr>
            <p:cNvSpPr/>
            <p:nvPr/>
          </p:nvSpPr>
          <p:spPr>
            <a:xfrm>
              <a:off x="4717774" y="3896139"/>
              <a:ext cx="821635" cy="159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498C4F5E-42DB-4E0C-8602-53AB5CA68771}"/>
                </a:ext>
              </a:extLst>
            </p:cNvPr>
            <p:cNvSpPr/>
            <p:nvPr/>
          </p:nvSpPr>
          <p:spPr>
            <a:xfrm>
              <a:off x="4777410" y="4260571"/>
              <a:ext cx="821635" cy="159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8" name="TextBox 6">
            <a:extLst>
              <a:ext uri="{FF2B5EF4-FFF2-40B4-BE49-F238E27FC236}">
                <a16:creationId xmlns:a16="http://schemas.microsoft.com/office/drawing/2014/main" id="{9F05288C-95AF-44A3-9914-E0FD4C5F0633}"/>
              </a:ext>
            </a:extLst>
          </p:cNvPr>
          <p:cNvSpPr txBox="1"/>
          <p:nvPr/>
        </p:nvSpPr>
        <p:spPr>
          <a:xfrm>
            <a:off x="5022572" y="4513876"/>
            <a:ext cx="2146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s15472</a:t>
            </a:r>
            <a:endParaRPr lang="th-TH" sz="2000" dirty="0">
              <a:solidFill>
                <a:srgbClr val="FF0000"/>
              </a:solidFill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1EF8E3E7-CE09-4E81-8004-C05F460F498C}"/>
              </a:ext>
            </a:extLst>
          </p:cNvPr>
          <p:cNvSpPr txBox="1"/>
          <p:nvPr/>
        </p:nvSpPr>
        <p:spPr>
          <a:xfrm>
            <a:off x="5022572" y="4810446"/>
            <a:ext cx="2146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>
              <a:defRPr sz="2000"/>
            </a:lvl1pPr>
          </a:lstStyle>
          <a:p>
            <a:r>
              <a:rPr lang="en-US" dirty="0">
                <a:solidFill>
                  <a:srgbClr val="FF0000"/>
                </a:solidFill>
              </a:rPr>
              <a:t>p15472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95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0AFFE50-D99A-4E28-9DE9-C191F30AD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428"/>
            <a:ext cx="10515600" cy="999218"/>
          </a:xfrm>
        </p:spPr>
        <p:txBody>
          <a:bodyPr/>
          <a:lstStyle/>
          <a:p>
            <a:pPr algn="ctr"/>
            <a:r>
              <a:rPr lang="th-TH" b="1" dirty="0">
                <a:solidFill>
                  <a:srgbClr val="FF0000"/>
                </a:solidFill>
              </a:rPr>
              <a:t>เข้าสู่หน้าจอระบบเรียนออนไลน์ </a:t>
            </a:r>
            <a:r>
              <a:rPr lang="en-US" b="1" dirty="0">
                <a:solidFill>
                  <a:srgbClr val="FF0000"/>
                </a:solidFill>
              </a:rPr>
              <a:t>SMS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015D10D-F2DF-4A36-A599-3073E47556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04" b="5375"/>
          <a:stretch/>
        </p:blipFill>
        <p:spPr>
          <a:xfrm>
            <a:off x="0" y="1272721"/>
            <a:ext cx="12192000" cy="5588000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7E0C6AB-6C2E-44E2-89EA-5C48F61BEF24}"/>
              </a:ext>
            </a:extLst>
          </p:cNvPr>
          <p:cNvSpPr/>
          <p:nvPr/>
        </p:nvSpPr>
        <p:spPr>
          <a:xfrm>
            <a:off x="10247086" y="1272720"/>
            <a:ext cx="1814286" cy="4980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2449D8CC-15C4-4FAD-B769-8F55157B46C0}"/>
              </a:ext>
            </a:extLst>
          </p:cNvPr>
          <p:cNvSpPr txBox="1">
            <a:spLocks/>
          </p:cNvSpPr>
          <p:nvPr/>
        </p:nvSpPr>
        <p:spPr>
          <a:xfrm>
            <a:off x="9604829" y="1521731"/>
            <a:ext cx="3098800" cy="99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1800" b="1" dirty="0">
                <a:solidFill>
                  <a:srgbClr val="FF0000"/>
                </a:solidFill>
              </a:rPr>
              <a:t>แสดงชื่อนักเรียนผู้เข้าระบบ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AFFAB084-A4B5-41CE-B794-095A1E07E1F7}"/>
              </a:ext>
            </a:extLst>
          </p:cNvPr>
          <p:cNvSpPr/>
          <p:nvPr/>
        </p:nvSpPr>
        <p:spPr>
          <a:xfrm>
            <a:off x="645886" y="1272720"/>
            <a:ext cx="674914" cy="4980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FD1537F0-43ED-45C4-A607-14ADAF25E937}"/>
              </a:ext>
            </a:extLst>
          </p:cNvPr>
          <p:cNvSpPr txBox="1">
            <a:spLocks/>
          </p:cNvSpPr>
          <p:nvPr/>
        </p:nvSpPr>
        <p:spPr>
          <a:xfrm>
            <a:off x="814614" y="1180646"/>
            <a:ext cx="3098800" cy="99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2400" b="1" dirty="0">
                <a:solidFill>
                  <a:srgbClr val="FF0000"/>
                </a:solidFill>
              </a:rPr>
              <a:t>คลิกเพื่อดูแถบเมนูที่ซ่อนอยู่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66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2DA179A9-6FA4-4448-9338-0699B7178689}"/>
              </a:ext>
            </a:extLst>
          </p:cNvPr>
          <p:cNvSpPr txBox="1">
            <a:spLocks/>
          </p:cNvSpPr>
          <p:nvPr/>
        </p:nvSpPr>
        <p:spPr>
          <a:xfrm>
            <a:off x="838200" y="181428"/>
            <a:ext cx="10515600" cy="99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>
                <a:solidFill>
                  <a:srgbClr val="FF0000"/>
                </a:solidFill>
              </a:rPr>
              <a:t>เข้าสู่หน้าจอระบบเรียนออนไลน์ </a:t>
            </a:r>
            <a:r>
              <a:rPr lang="en-US" b="1">
                <a:solidFill>
                  <a:srgbClr val="FF0000"/>
                </a:solidFill>
              </a:rPr>
              <a:t>SMS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67A5A16-852A-47FC-905F-FF3ABD8F30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15" r="1905" b="6010"/>
          <a:stretch/>
        </p:blipFill>
        <p:spPr>
          <a:xfrm>
            <a:off x="116114" y="1180646"/>
            <a:ext cx="11959771" cy="5529943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F594A9EE-9301-443D-995C-9BA4F48634FF}"/>
              </a:ext>
            </a:extLst>
          </p:cNvPr>
          <p:cNvSpPr/>
          <p:nvPr/>
        </p:nvSpPr>
        <p:spPr>
          <a:xfrm>
            <a:off x="2184400" y="1180646"/>
            <a:ext cx="674914" cy="4980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C2005F54-2F66-457A-89A1-32FA04EC6CE7}"/>
              </a:ext>
            </a:extLst>
          </p:cNvPr>
          <p:cNvSpPr/>
          <p:nvPr/>
        </p:nvSpPr>
        <p:spPr>
          <a:xfrm>
            <a:off x="2467429" y="2554514"/>
            <a:ext cx="9608456" cy="41220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8A376B18-CFA0-4A2F-9409-0B2BEFFD8C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64" r="88839" b="21045"/>
          <a:stretch/>
        </p:blipFill>
        <p:spPr>
          <a:xfrm>
            <a:off x="4281713" y="1794327"/>
            <a:ext cx="1814286" cy="4980216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127F4DE-26EC-4B48-B20F-9F3811EF8082}"/>
              </a:ext>
            </a:extLst>
          </p:cNvPr>
          <p:cNvSpPr txBox="1"/>
          <p:nvPr/>
        </p:nvSpPr>
        <p:spPr>
          <a:xfrm>
            <a:off x="6386286" y="2174875"/>
            <a:ext cx="509451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/>
              <a:t>ชั้นเรียน</a:t>
            </a:r>
          </a:p>
          <a:p>
            <a:r>
              <a:rPr lang="th-TH" sz="2200" dirty="0"/>
              <a:t>ห้องเรียน</a:t>
            </a:r>
          </a:p>
          <a:p>
            <a:r>
              <a:rPr lang="th-TH" sz="2200" dirty="0"/>
              <a:t>รายวิชา</a:t>
            </a:r>
          </a:p>
          <a:p>
            <a:r>
              <a:rPr lang="th-TH" sz="2200" dirty="0"/>
              <a:t>กำหนดการสอน</a:t>
            </a:r>
          </a:p>
          <a:p>
            <a:r>
              <a:rPr lang="th-TH" sz="2200" dirty="0"/>
              <a:t>คู่มือการสอน</a:t>
            </a:r>
          </a:p>
          <a:p>
            <a:r>
              <a:rPr lang="th-TH" sz="2200" dirty="0">
                <a:solidFill>
                  <a:srgbClr val="FF0000"/>
                </a:solidFill>
              </a:rPr>
              <a:t>ตารางเวลาเรียน  (ใช้ในการเข้าเรียนทุกวัน)</a:t>
            </a:r>
          </a:p>
          <a:p>
            <a:r>
              <a:rPr lang="th-TH" sz="2200" dirty="0"/>
              <a:t>การส่งงาน</a:t>
            </a:r>
            <a:endParaRPr lang="en-US" sz="2200" dirty="0"/>
          </a:p>
        </p:txBody>
      </p:sp>
      <p:cxnSp>
        <p:nvCxnSpPr>
          <p:cNvPr id="11" name="ลูกศรเชื่อมต่อแบบตรง 10">
            <a:extLst>
              <a:ext uri="{FF2B5EF4-FFF2-40B4-BE49-F238E27FC236}">
                <a16:creationId xmlns:a16="http://schemas.microsoft.com/office/drawing/2014/main" id="{474A3639-1409-4CE9-8310-CE808C95E2C2}"/>
              </a:ext>
            </a:extLst>
          </p:cNvPr>
          <p:cNvCxnSpPr/>
          <p:nvPr/>
        </p:nvCxnSpPr>
        <p:spPr>
          <a:xfrm>
            <a:off x="5297714" y="2365829"/>
            <a:ext cx="10885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>
            <a:extLst>
              <a:ext uri="{FF2B5EF4-FFF2-40B4-BE49-F238E27FC236}">
                <a16:creationId xmlns:a16="http://schemas.microsoft.com/office/drawing/2014/main" id="{E0310EBB-A678-4540-8809-338A3C1D16BA}"/>
              </a:ext>
            </a:extLst>
          </p:cNvPr>
          <p:cNvCxnSpPr/>
          <p:nvPr/>
        </p:nvCxnSpPr>
        <p:spPr>
          <a:xfrm>
            <a:off x="5363027" y="2721429"/>
            <a:ext cx="10885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>
            <a:extLst>
              <a:ext uri="{FF2B5EF4-FFF2-40B4-BE49-F238E27FC236}">
                <a16:creationId xmlns:a16="http://schemas.microsoft.com/office/drawing/2014/main" id="{B585F17E-FCC0-4FAC-9825-C3FF79E422F7}"/>
              </a:ext>
            </a:extLst>
          </p:cNvPr>
          <p:cNvCxnSpPr/>
          <p:nvPr/>
        </p:nvCxnSpPr>
        <p:spPr>
          <a:xfrm>
            <a:off x="5363027" y="3069772"/>
            <a:ext cx="10885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>
            <a:extLst>
              <a:ext uri="{FF2B5EF4-FFF2-40B4-BE49-F238E27FC236}">
                <a16:creationId xmlns:a16="http://schemas.microsoft.com/office/drawing/2014/main" id="{BEED9816-CE60-45E8-BA4B-1E55747D029D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384800" y="3405981"/>
            <a:ext cx="1001486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>
            <a:extLst>
              <a:ext uri="{FF2B5EF4-FFF2-40B4-BE49-F238E27FC236}">
                <a16:creationId xmlns:a16="http://schemas.microsoft.com/office/drawing/2014/main" id="{B466691B-9E9A-4193-9285-386BFEFE3FB6}"/>
              </a:ext>
            </a:extLst>
          </p:cNvPr>
          <p:cNvCxnSpPr>
            <a:cxnSpLocks/>
          </p:cNvCxnSpPr>
          <p:nvPr/>
        </p:nvCxnSpPr>
        <p:spPr>
          <a:xfrm>
            <a:off x="5435598" y="3780972"/>
            <a:ext cx="95068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>
            <a:extLst>
              <a:ext uri="{FF2B5EF4-FFF2-40B4-BE49-F238E27FC236}">
                <a16:creationId xmlns:a16="http://schemas.microsoft.com/office/drawing/2014/main" id="{30456537-019A-4FD4-AD0F-1276CDB62CD1}"/>
              </a:ext>
            </a:extLst>
          </p:cNvPr>
          <p:cNvCxnSpPr>
            <a:cxnSpLocks/>
          </p:cNvCxnSpPr>
          <p:nvPr/>
        </p:nvCxnSpPr>
        <p:spPr>
          <a:xfrm>
            <a:off x="5979884" y="4100286"/>
            <a:ext cx="49348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340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77CEFC4-178E-414B-BFBD-5E6D6E554785}"/>
              </a:ext>
            </a:extLst>
          </p:cNvPr>
          <p:cNvSpPr txBox="1">
            <a:spLocks/>
          </p:cNvSpPr>
          <p:nvPr/>
        </p:nvSpPr>
        <p:spPr>
          <a:xfrm>
            <a:off x="505238" y="1027734"/>
            <a:ext cx="1858618" cy="77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/>
              <a:t>1.1 คลิกเมนู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4545B2-6978-48AF-90CA-B1D27E13C76F}"/>
              </a:ext>
            </a:extLst>
          </p:cNvPr>
          <p:cNvSpPr txBox="1"/>
          <p:nvPr/>
        </p:nvSpPr>
        <p:spPr>
          <a:xfrm>
            <a:off x="3702830" y="4494880"/>
            <a:ext cx="239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ห้องเรียน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5E8700-4F57-4B7E-A6E2-DBFE9D9DF14C}"/>
              </a:ext>
            </a:extLst>
          </p:cNvPr>
          <p:cNvSpPr txBox="1"/>
          <p:nvPr/>
        </p:nvSpPr>
        <p:spPr>
          <a:xfrm>
            <a:off x="3702830" y="5215261"/>
            <a:ext cx="239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ชั้นเรียน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5B53BF-FFF2-4F9F-9A8B-013C65E232F6}"/>
              </a:ext>
            </a:extLst>
          </p:cNvPr>
          <p:cNvSpPr txBox="1"/>
          <p:nvPr/>
        </p:nvSpPr>
        <p:spPr>
          <a:xfrm>
            <a:off x="3702830" y="6007513"/>
            <a:ext cx="1914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ชื่อครูประจำชั้น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FCF67BB-A4FC-4390-AE7C-675934487BA4}"/>
              </a:ext>
            </a:extLst>
          </p:cNvPr>
          <p:cNvSpPr/>
          <p:nvPr/>
        </p:nvSpPr>
        <p:spPr>
          <a:xfrm>
            <a:off x="888315" y="145638"/>
            <a:ext cx="607075" cy="56515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latin typeface="Impact" panose="020B0806030902050204" pitchFamily="34" charset="0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DF338-504C-4E00-9A42-8FB8B52A8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117" y="1137679"/>
            <a:ext cx="1272699" cy="5232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5010B0-FB99-481D-BFA0-2DE59D765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58" y="1976987"/>
            <a:ext cx="9974067" cy="22672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4DAF8F-8D14-45EF-ABF8-F3DA1B01F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68" y="4494880"/>
            <a:ext cx="2038635" cy="5048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513BD7-719F-464C-9CED-960A653D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90" y="5245276"/>
            <a:ext cx="2067213" cy="5334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144354B-82CE-4B13-976B-5668CF976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48" y="5945495"/>
            <a:ext cx="1829055" cy="65731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172581A-1E8C-4268-B8A1-6241EFFA72B8}"/>
              </a:ext>
            </a:extLst>
          </p:cNvPr>
          <p:cNvSpPr txBox="1">
            <a:spLocks/>
          </p:cNvSpPr>
          <p:nvPr/>
        </p:nvSpPr>
        <p:spPr>
          <a:xfrm>
            <a:off x="1277258" y="255188"/>
            <a:ext cx="9303656" cy="774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dirty="0">
                <a:latin typeface="# BANGLIKOSANA@ARTY.fog" panose="00000400000000000000" pitchFamily="2" charset="-34"/>
                <a:cs typeface="# BANGLIKOSANA@ARTY.fog" panose="00000400000000000000" pitchFamily="2" charset="-34"/>
              </a:rPr>
              <a:t>ขั้นตอนการดูห้องเรียนและครูประจำชั้น </a:t>
            </a:r>
            <a:r>
              <a:rPr lang="en-US" sz="3200" dirty="0">
                <a:solidFill>
                  <a:srgbClr val="7030A0"/>
                </a:solidFill>
                <a:latin typeface="Impact" panose="020B0806030902050204" pitchFamily="34" charset="0"/>
              </a:rPr>
              <a:t>( Section )</a:t>
            </a:r>
            <a:endParaRPr lang="th-TH" sz="3600" dirty="0">
              <a:solidFill>
                <a:srgbClr val="7030A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4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77CEFC4-178E-414B-BFBD-5E6D6E554785}"/>
              </a:ext>
            </a:extLst>
          </p:cNvPr>
          <p:cNvSpPr txBox="1">
            <a:spLocks/>
          </p:cNvSpPr>
          <p:nvPr/>
        </p:nvSpPr>
        <p:spPr>
          <a:xfrm>
            <a:off x="505238" y="1027734"/>
            <a:ext cx="1858618" cy="77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/>
              <a:t>2.1 คลิกเมนู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4AE198-279B-4E33-993B-3A68F2CCE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56" y="1196610"/>
            <a:ext cx="1674434" cy="43680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54545B2-6978-48AF-90CA-B1D27E13C76F}"/>
              </a:ext>
            </a:extLst>
          </p:cNvPr>
          <p:cNvSpPr txBox="1"/>
          <p:nvPr/>
        </p:nvSpPr>
        <p:spPr>
          <a:xfrm>
            <a:off x="3201073" y="4748825"/>
            <a:ext cx="239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ชื่อหัวข้อวิชาเรียน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5E8700-4F57-4B7E-A6E2-DBFE9D9DF14C}"/>
              </a:ext>
            </a:extLst>
          </p:cNvPr>
          <p:cNvSpPr txBox="1"/>
          <p:nvPr/>
        </p:nvSpPr>
        <p:spPr>
          <a:xfrm>
            <a:off x="3201073" y="5330254"/>
            <a:ext cx="239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ชั้นเรียน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5B53BF-FFF2-4F9F-9A8B-013C65E232F6}"/>
              </a:ext>
            </a:extLst>
          </p:cNvPr>
          <p:cNvSpPr txBox="1"/>
          <p:nvPr/>
        </p:nvSpPr>
        <p:spPr>
          <a:xfrm>
            <a:off x="3236345" y="5991749"/>
            <a:ext cx="1914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วิชา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FCF67BB-A4FC-4390-AE7C-675934487BA4}"/>
              </a:ext>
            </a:extLst>
          </p:cNvPr>
          <p:cNvSpPr/>
          <p:nvPr/>
        </p:nvSpPr>
        <p:spPr>
          <a:xfrm>
            <a:off x="888315" y="145638"/>
            <a:ext cx="607075" cy="56515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3773EBD8-676C-4B36-B209-C3B95B6734D3}"/>
              </a:ext>
            </a:extLst>
          </p:cNvPr>
          <p:cNvSpPr txBox="1">
            <a:spLocks/>
          </p:cNvSpPr>
          <p:nvPr/>
        </p:nvSpPr>
        <p:spPr>
          <a:xfrm>
            <a:off x="1434547" y="207634"/>
            <a:ext cx="9303656" cy="774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dirty="0">
                <a:latin typeface="# BANGLIKOSANA@ARTY.fog" panose="00000400000000000000" pitchFamily="2" charset="-34"/>
                <a:cs typeface="# BANGLIKOSANA@ARTY.fog" panose="00000400000000000000" pitchFamily="2" charset="-34"/>
              </a:rPr>
              <a:t>ขั้นตอนการดูและโหลดหัวข้อการเรียนการสอนรายวิชา </a:t>
            </a:r>
            <a:r>
              <a:rPr lang="en-US" sz="3200" dirty="0">
                <a:solidFill>
                  <a:srgbClr val="7030A0"/>
                </a:solidFill>
                <a:latin typeface="Impact" panose="020B0806030902050204" pitchFamily="34" charset="0"/>
              </a:rPr>
              <a:t>( Syllabus )</a:t>
            </a:r>
            <a:endParaRPr lang="th-TH" sz="3600" dirty="0">
              <a:solidFill>
                <a:srgbClr val="7030A0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7BEC44-8F91-48D5-B622-C5C2E47AB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15" y="1921287"/>
            <a:ext cx="10915488" cy="24291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DE7FB8-54BF-4772-A1AB-44D28D4C8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97" y="4748825"/>
            <a:ext cx="1829945" cy="4222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92331E-58EC-40E9-BF7F-43E70D7C46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71" y="5306098"/>
            <a:ext cx="1692771" cy="5232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556F9E-B556-42B2-B178-1A529A3D6E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57" y="6058085"/>
            <a:ext cx="1481785" cy="39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55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77CEFC4-178E-414B-BFBD-5E6D6E554785}"/>
              </a:ext>
            </a:extLst>
          </p:cNvPr>
          <p:cNvSpPr txBox="1">
            <a:spLocks/>
          </p:cNvSpPr>
          <p:nvPr/>
        </p:nvSpPr>
        <p:spPr>
          <a:xfrm>
            <a:off x="505238" y="1027734"/>
            <a:ext cx="1858618" cy="77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/>
              <a:t>2.2 คลิกปุ่ม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4545B2-6978-48AF-90CA-B1D27E13C76F}"/>
              </a:ext>
            </a:extLst>
          </p:cNvPr>
          <p:cNvSpPr txBox="1"/>
          <p:nvPr/>
        </p:nvSpPr>
        <p:spPr>
          <a:xfrm>
            <a:off x="3702830" y="1169954"/>
            <a:ext cx="239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เพื่อบันทึกข้อมูล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FCF67BB-A4FC-4390-AE7C-675934487BA4}"/>
              </a:ext>
            </a:extLst>
          </p:cNvPr>
          <p:cNvSpPr/>
          <p:nvPr/>
        </p:nvSpPr>
        <p:spPr>
          <a:xfrm>
            <a:off x="888315" y="145638"/>
            <a:ext cx="607075" cy="56515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3773EBD8-676C-4B36-B209-C3B95B6734D3}"/>
              </a:ext>
            </a:extLst>
          </p:cNvPr>
          <p:cNvSpPr txBox="1">
            <a:spLocks/>
          </p:cNvSpPr>
          <p:nvPr/>
        </p:nvSpPr>
        <p:spPr>
          <a:xfrm>
            <a:off x="1434547" y="207634"/>
            <a:ext cx="9303656" cy="774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dirty="0">
                <a:latin typeface="# BANGLIKOSANA@ARTY.fog" panose="00000400000000000000" pitchFamily="2" charset="-34"/>
                <a:cs typeface="# BANGLIKOSANA@ARTY.fog" panose="00000400000000000000" pitchFamily="2" charset="-34"/>
              </a:rPr>
              <a:t>ขั้นตอนการดูและโหลดหัวข้อการเรียนการสอนรายวิชา </a:t>
            </a:r>
            <a:r>
              <a:rPr lang="en-US" sz="3200" dirty="0">
                <a:solidFill>
                  <a:srgbClr val="7030A0"/>
                </a:solidFill>
                <a:latin typeface="Impact" panose="020B0806030902050204" pitchFamily="34" charset="0"/>
              </a:rPr>
              <a:t>( Syllabus )</a:t>
            </a:r>
            <a:endParaRPr lang="th-TH" sz="3600" dirty="0">
              <a:solidFill>
                <a:srgbClr val="7030A0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7BEC44-8F91-48D5-B622-C5C2E47AB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15" y="1921287"/>
            <a:ext cx="10915488" cy="2429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45C979-0D20-4B8E-BC5D-692EE14D1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369" y="1189007"/>
            <a:ext cx="1377102" cy="48511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BD909E-8CEE-48EB-BD44-14DB25DDBA71}"/>
              </a:ext>
            </a:extLst>
          </p:cNvPr>
          <p:cNvCxnSpPr/>
          <p:nvPr/>
        </p:nvCxnSpPr>
        <p:spPr>
          <a:xfrm>
            <a:off x="3236345" y="1674122"/>
            <a:ext cx="5936684" cy="21576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297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516</Words>
  <Application>Microsoft Macintosh PowerPoint</Application>
  <PresentationFormat>แบบจอกว้าง</PresentationFormat>
  <Paragraphs>103</Paragraphs>
  <Slides>24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24</vt:i4>
      </vt:variant>
    </vt:vector>
  </HeadingPairs>
  <TitlesOfParts>
    <vt:vector size="31" baseType="lpstr">
      <vt:lpstr># BANGLIKOSANA@ARTY.fog</vt:lpstr>
      <vt:lpstr>Arial</vt:lpstr>
      <vt:lpstr>Calibri</vt:lpstr>
      <vt:lpstr>Calibri Light</vt:lpstr>
      <vt:lpstr>Impact</vt:lpstr>
      <vt:lpstr>TH SarabunPSK</vt:lpstr>
      <vt:lpstr>Office Theme</vt:lpstr>
      <vt:lpstr>งานนำเสนอ PowerPoint</vt:lpstr>
      <vt:lpstr>งานนำเสนอ PowerPoint</vt:lpstr>
      <vt:lpstr>หรือเข้าเว็บไซต์โรงเรียนมารีย์อนุสรณ์ www.ms.ac.th </vt:lpstr>
      <vt:lpstr>                  ให้นักเรียนกรอก User และ Password User : ให้กรอกรหัสประจำตัวนักเรียนใส่ตัว s นำหน้า เช่น s15472 Password : ให้กรอกรหัสประจำตัวนักเรียนใส่ตัว p นำหน้า เช่น p15472             สามารถดูรหัสประจำตัวนักเรียนบนบัตรประจำตัว </vt:lpstr>
      <vt:lpstr>เข้าสู่หน้าจอระบบเรียนออนไลน์ SMS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ติดต่อ ครูฝ่ายไอที (IT) ทาง 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https://portaltst.thebrightgroupthailand.com/</dc:title>
  <dc:creator>ลูกน้ำเค็ม...ใจนักเลง...รักความยุติธรรม ปอนๆ</dc:creator>
  <cp:lastModifiedBy>ผู้ใช้ Microsoft Office</cp:lastModifiedBy>
  <cp:revision>148</cp:revision>
  <dcterms:created xsi:type="dcterms:W3CDTF">2020-04-13T12:53:40Z</dcterms:created>
  <dcterms:modified xsi:type="dcterms:W3CDTF">2020-05-12T14:52:49Z</dcterms:modified>
</cp:coreProperties>
</file>