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30" r:id="rId2"/>
    <p:sldId id="323" r:id="rId3"/>
    <p:sldId id="324" r:id="rId4"/>
    <p:sldId id="256" r:id="rId5"/>
    <p:sldId id="325" r:id="rId6"/>
    <p:sldId id="314" r:id="rId7"/>
    <p:sldId id="326" r:id="rId8"/>
    <p:sldId id="295" r:id="rId9"/>
    <p:sldId id="327" r:id="rId10"/>
    <p:sldId id="297" r:id="rId11"/>
    <p:sldId id="298" r:id="rId12"/>
    <p:sldId id="290" r:id="rId13"/>
    <p:sldId id="315" r:id="rId14"/>
    <p:sldId id="312" r:id="rId15"/>
    <p:sldId id="311" r:id="rId16"/>
    <p:sldId id="328" r:id="rId17"/>
    <p:sldId id="329" r:id="rId18"/>
    <p:sldId id="285" r:id="rId19"/>
    <p:sldId id="317" r:id="rId20"/>
    <p:sldId id="318" r:id="rId21"/>
    <p:sldId id="322" r:id="rId22"/>
    <p:sldId id="320" r:id="rId23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3" autoAdjust="0"/>
    <p:restoredTop sz="91314" autoAdjust="0"/>
  </p:normalViewPr>
  <p:slideViewPr>
    <p:cSldViewPr snapToGrid="0">
      <p:cViewPr varScale="1">
        <p:scale>
          <a:sx n="66" d="100"/>
          <a:sy n="66" d="100"/>
        </p:scale>
        <p:origin x="90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3005CD-EFFC-4081-9CF2-FCB82EE07184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D24F2F-7C1B-4FAF-B06E-E90004A50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3233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5AFB86-4702-4F88-B5F5-081650FCDA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73A34B-6977-4415-8730-BFF4447B7C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F7CAB9-EE18-40F2-AD1E-245D9E179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6418F-1EC3-498D-9D04-4328B806E24C}" type="datetimeFigureOut">
              <a:rPr lang="th-TH" smtClean="0"/>
              <a:t>12/05/63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55B692-967F-43F9-BC41-CCCD8795E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653286-03B2-46EE-9E77-6EAA2496E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F553D-5901-4B43-90A0-BADDFDD1E73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20456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B089B-603C-464F-9347-3E14422C3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A2E8CF-4E17-467D-83C6-A2A7F5CB8C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F2A50A-56A9-4DB6-B279-43528E304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6418F-1EC3-498D-9D04-4328B806E24C}" type="datetimeFigureOut">
              <a:rPr lang="th-TH" smtClean="0"/>
              <a:t>12/05/63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DD1CD-1915-4B2A-AEBC-37C68D2D6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247B0B-FE31-4DC3-8E75-D65B63AD4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F553D-5901-4B43-90A0-BADDFDD1E73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66968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E751E69-6D45-4DC2-ADF5-AF988D8493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F5804F-9F92-467F-99D3-7CB74C3AFA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ABC43A-C6B5-4088-8359-CCD39DE8B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6418F-1EC3-498D-9D04-4328B806E24C}" type="datetimeFigureOut">
              <a:rPr lang="th-TH" smtClean="0"/>
              <a:t>12/05/63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C9DAA3-6919-437E-AA56-C0C6B38C6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78C661-95B1-4C5B-BAC8-B2B80E125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F553D-5901-4B43-90A0-BADDFDD1E73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23652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CA8B88-17E7-484E-937C-9C422B8A2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E4EDE3-6B62-4DA9-84A7-ED39FE09AF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D2DE90-64F2-4195-8F42-C18141BFE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6418F-1EC3-498D-9D04-4328B806E24C}" type="datetimeFigureOut">
              <a:rPr lang="th-TH" smtClean="0"/>
              <a:t>12/05/63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47AE5D-C58F-4BE4-8E1C-675F3245E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F4CC3B-E5C0-42BD-91A1-5BD144C45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F553D-5901-4B43-90A0-BADDFDD1E73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7846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D74B5A-54F1-4DFB-AE74-63E0D53C39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C35D48-FA78-47BA-93C2-0A0C2A68E7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81CA43-807B-4C0D-A15E-50B43D217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6418F-1EC3-498D-9D04-4328B806E24C}" type="datetimeFigureOut">
              <a:rPr lang="th-TH" smtClean="0"/>
              <a:t>12/05/63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ACC2AB-E3C1-4043-BBC0-6C3E38E2C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B90D47-48FA-4532-B62B-EBD816FCC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F553D-5901-4B43-90A0-BADDFDD1E73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08408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41CC40-E85C-4D7A-9A10-990EDD9AB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DE7773-D029-491A-8FFC-364026241B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B6F6AA-05AD-4E41-80AD-D56F23C6F4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63776B-AFB0-4753-B54E-EF40B6A02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6418F-1EC3-498D-9D04-4328B806E24C}" type="datetimeFigureOut">
              <a:rPr lang="th-TH" smtClean="0"/>
              <a:t>12/05/63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BE662B-662F-4B25-B017-0DA9D0C8E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DCF4B4-644B-4880-B8A7-D74D854AF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F553D-5901-4B43-90A0-BADDFDD1E73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53110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D8479-6564-4A1A-B95A-A1124E60E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750B12-7F30-47E5-AE80-72C7761B65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72ABEE-B7B7-4419-9B44-0C383875BB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B84C1E-5196-454A-9FCD-490AE078DA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A846A6-192D-4D08-B2F9-CBE401D005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2C6151D-DD81-4E4D-8B5D-EB0A99976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6418F-1EC3-498D-9D04-4328B806E24C}" type="datetimeFigureOut">
              <a:rPr lang="th-TH" smtClean="0"/>
              <a:t>12/05/63</a:t>
            </a:fld>
            <a:endParaRPr lang="th-T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8E447E5-F9CC-4271-8D9E-15C44415E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DF8F32F-0393-46B6-A717-C406A5C71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F553D-5901-4B43-90A0-BADDFDD1E73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27038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EE972E-6270-4D9E-8F6A-2754F7B0D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9BF3C3-372E-475A-A55B-D3CC47A06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6418F-1EC3-498D-9D04-4328B806E24C}" type="datetimeFigureOut">
              <a:rPr lang="th-TH" smtClean="0"/>
              <a:t>12/05/63</a:t>
            </a:fld>
            <a:endParaRPr lang="th-T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EE5316-E0EA-4A47-A6EE-8869DFD37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25C9E6-9D93-4F90-AAC7-7E995F293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F553D-5901-4B43-90A0-BADDFDD1E73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90800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696EA30-C04F-4E26-A62B-97DBDA5F4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6418F-1EC3-498D-9D04-4328B806E24C}" type="datetimeFigureOut">
              <a:rPr lang="th-TH" smtClean="0"/>
              <a:t>12/05/63</a:t>
            </a:fld>
            <a:endParaRPr lang="th-T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716B04-0AA0-4F1D-89BE-F8B827D6E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C52925-E250-46E7-A5D3-957DBDABD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F553D-5901-4B43-90A0-BADDFDD1E73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62153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9A88D-0FEA-43F0-B5C8-A1E661B3D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33B5BA-7870-4E37-9045-AEF3312A3E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1EF1EC-92C5-473D-A9C2-DBF16226FE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EC49C7-684F-4D30-9AD3-BAF6776E5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6418F-1EC3-498D-9D04-4328B806E24C}" type="datetimeFigureOut">
              <a:rPr lang="th-TH" smtClean="0"/>
              <a:t>12/05/63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576CB2-7A7D-44CE-9089-5F7847E50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4BD08C-C816-4F62-B4DB-32B71D472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F553D-5901-4B43-90A0-BADDFDD1E73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12568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3F772-2ECE-4F4F-8873-9FD87EDD9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E9B5027-0179-4D66-B257-19B5ECD0E3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DBDBD2-1CE4-4DDA-BD2D-0AE409CA94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1FE8B6-48D3-4904-BB66-A547AC096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6418F-1EC3-498D-9D04-4328B806E24C}" type="datetimeFigureOut">
              <a:rPr lang="th-TH" smtClean="0"/>
              <a:t>12/05/63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215798-CA8A-4EAB-BDA6-7005B6BB6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3FFD3C-4119-4207-A55D-2FC9C8FCE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F553D-5901-4B43-90A0-BADDFDD1E73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49862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7FC096-65BA-4C20-95E5-C6A55EE3C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F2DDE7-7F16-44B4-8A39-F12FA314E1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133C6D-E4B7-480B-A05B-AE5BDB654F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6418F-1EC3-498D-9D04-4328B806E24C}" type="datetimeFigureOut">
              <a:rPr lang="th-TH" smtClean="0"/>
              <a:t>12/05/63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106415-A1C6-40B1-B8D0-CA14E3D38D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A9AC2B-5925-4DA1-9E01-CFE71E3FFE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1F553D-5901-4B43-90A0-BADDFDD1E73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71605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tmp"/><Relationship Id="rId5" Type="http://schemas.openxmlformats.org/officeDocument/2006/relationships/image" Target="../media/image17.tmp"/><Relationship Id="rId4" Type="http://schemas.openxmlformats.org/officeDocument/2006/relationships/image" Target="../media/image16.tm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mp"/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mp"/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m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ortaltst.thebrightgroupthailand.com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s.ac.th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bstract Light Orange Radial Stripes Background Vector">
            <a:extLst>
              <a:ext uri="{FF2B5EF4-FFF2-40B4-BE49-F238E27FC236}">
                <a16:creationId xmlns:a16="http://schemas.microsoft.com/office/drawing/2014/main" id="{70A3DD8A-4615-4942-9CAB-7B91C46957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D2FAA206-3FE3-4F6B-8F3A-DD12028596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9879"/>
            <a:ext cx="12192000" cy="6857999"/>
          </a:xfrm>
          <a:prstGeom prst="rect">
            <a:avLst/>
          </a:prstGeom>
        </p:spPr>
      </p:pic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id="{CE320015-D76C-4348-9AB8-230FC8D7D6A3}"/>
              </a:ext>
            </a:extLst>
          </p:cNvPr>
          <p:cNvSpPr/>
          <p:nvPr/>
        </p:nvSpPr>
        <p:spPr>
          <a:xfrm>
            <a:off x="3282847" y="2474577"/>
            <a:ext cx="7495082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6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คู่มือการใช้งาน</a:t>
            </a:r>
          </a:p>
          <a:p>
            <a:pPr algn="ctr"/>
            <a:r>
              <a:rPr lang="th-TH" sz="40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ระบบการเรียน</a:t>
            </a:r>
            <a:r>
              <a:rPr lang="th-TH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ออนไลน์ </a:t>
            </a:r>
            <a:r>
              <a:rPr lang="en-US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SMS</a:t>
            </a:r>
            <a:r>
              <a:rPr lang="th-TH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สำหรับ </a:t>
            </a:r>
            <a:r>
              <a:rPr lang="en-US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Smart Phone</a:t>
            </a:r>
          </a:p>
          <a:p>
            <a:pPr algn="ctr"/>
            <a:r>
              <a:rPr lang="th-TH" sz="6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โรงเรียนมารี</a:t>
            </a:r>
            <a:r>
              <a:rPr lang="th-TH" sz="60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ย์อ</a:t>
            </a:r>
            <a:r>
              <a:rPr lang="th-TH" sz="6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นุสรณ์  บุรีรัมย์</a:t>
            </a:r>
            <a:endParaRPr lang="th-TH" sz="60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43DAD1FF-6533-4699-A854-162750640C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19923" y="1994345"/>
            <a:ext cx="3837482" cy="37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9757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77CEFC4-178E-414B-BFBD-5E6D6E554785}"/>
              </a:ext>
            </a:extLst>
          </p:cNvPr>
          <p:cNvSpPr txBox="1">
            <a:spLocks/>
          </p:cNvSpPr>
          <p:nvPr/>
        </p:nvSpPr>
        <p:spPr>
          <a:xfrm>
            <a:off x="505238" y="1027734"/>
            <a:ext cx="1858618" cy="774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3600" dirty="0"/>
              <a:t>3.1 คลิกเมนู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54545B2-6978-48AF-90CA-B1D27E13C76F}"/>
              </a:ext>
            </a:extLst>
          </p:cNvPr>
          <p:cNvSpPr txBox="1"/>
          <p:nvPr/>
        </p:nvSpPr>
        <p:spPr>
          <a:xfrm>
            <a:off x="3135342" y="4595893"/>
            <a:ext cx="23931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/>
              <a:t>วิชาเรียน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B5E8700-4F57-4B7E-A6E2-DBFE9D9DF14C}"/>
              </a:ext>
            </a:extLst>
          </p:cNvPr>
          <p:cNvSpPr txBox="1"/>
          <p:nvPr/>
        </p:nvSpPr>
        <p:spPr>
          <a:xfrm>
            <a:off x="3201073" y="5330254"/>
            <a:ext cx="23931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/>
              <a:t>ชั้นเรียน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A5B53BF-FFF2-4F9F-9A8B-013C65E232F6}"/>
              </a:ext>
            </a:extLst>
          </p:cNvPr>
          <p:cNvSpPr txBox="1"/>
          <p:nvPr/>
        </p:nvSpPr>
        <p:spPr>
          <a:xfrm>
            <a:off x="3236345" y="5991749"/>
            <a:ext cx="19141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/>
              <a:t>วิชา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4FCF67BB-A4FC-4390-AE7C-675934487BA4}"/>
              </a:ext>
            </a:extLst>
          </p:cNvPr>
          <p:cNvSpPr/>
          <p:nvPr/>
        </p:nvSpPr>
        <p:spPr>
          <a:xfrm>
            <a:off x="1350019" y="279643"/>
            <a:ext cx="607075" cy="56515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latin typeface="Impact" panose="020B0806030902050204" pitchFamily="34" charset="0"/>
              </a:rPr>
              <a:t>3</a:t>
            </a: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3773EBD8-676C-4B36-B209-C3B95B6734D3}"/>
              </a:ext>
            </a:extLst>
          </p:cNvPr>
          <p:cNvSpPr txBox="1">
            <a:spLocks/>
          </p:cNvSpPr>
          <p:nvPr/>
        </p:nvSpPr>
        <p:spPr>
          <a:xfrm>
            <a:off x="1434547" y="72032"/>
            <a:ext cx="9303656" cy="744867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th-TH" sz="3600" dirty="0">
              <a:latin typeface="# BANGLIKOSANA@ARTY.fog" panose="00000400000000000000" pitchFamily="2" charset="-34"/>
              <a:cs typeface="# BANGLIKOSANA@ARTY.fog" panose="00000400000000000000" pitchFamily="2" charset="-34"/>
            </a:endParaRPr>
          </a:p>
          <a:p>
            <a:pPr algn="ctr"/>
            <a:r>
              <a:rPr lang="th-TH" sz="3600" dirty="0">
                <a:latin typeface="# BANGLIKOSANA@ARTY.fog" panose="00000400000000000000" pitchFamily="2" charset="-34"/>
                <a:cs typeface="# BANGLIKOSANA@ARTY.fog" panose="00000400000000000000" pitchFamily="2" charset="-34"/>
              </a:rPr>
              <a:t>ขั้นตอนการดูและโหลดคู่มือการเรียนการสอนรายวิชา </a:t>
            </a:r>
            <a:r>
              <a:rPr lang="en-US" sz="3200" dirty="0">
                <a:solidFill>
                  <a:srgbClr val="7030A0"/>
                </a:solidFill>
                <a:latin typeface="Impact" panose="020B0806030902050204" pitchFamily="34" charset="0"/>
              </a:rPr>
              <a:t>( Material )</a:t>
            </a:r>
            <a:endParaRPr lang="th-TH" sz="3600" dirty="0">
              <a:solidFill>
                <a:srgbClr val="7030A0"/>
              </a:solidFill>
              <a:latin typeface="Impact" panose="020B080603090205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892331E-58EC-40E9-BF7F-43E70D7C46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571" y="5306098"/>
            <a:ext cx="1692771" cy="52322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C556F9E-B556-42B2-B178-1A529A3D6E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557" y="6058085"/>
            <a:ext cx="1481785" cy="39054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E7FF260-A00E-40CA-8A15-AAE125E9F5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022" y="1099287"/>
            <a:ext cx="1862646" cy="5626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78241DB-8005-4A5C-9295-D2A4B2E0AF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343" y="1944350"/>
            <a:ext cx="10145541" cy="203863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97C6A2D-294B-468D-BE09-6F5D2DFA33E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922" y="4657961"/>
            <a:ext cx="1105054" cy="352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2736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77CEFC4-178E-414B-BFBD-5E6D6E554785}"/>
              </a:ext>
            </a:extLst>
          </p:cNvPr>
          <p:cNvSpPr txBox="1">
            <a:spLocks/>
          </p:cNvSpPr>
          <p:nvPr/>
        </p:nvSpPr>
        <p:spPr>
          <a:xfrm>
            <a:off x="505238" y="1027734"/>
            <a:ext cx="1858618" cy="774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3600" dirty="0"/>
              <a:t>3.2 คลิกปุ่ม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54545B2-6978-48AF-90CA-B1D27E13C76F}"/>
              </a:ext>
            </a:extLst>
          </p:cNvPr>
          <p:cNvSpPr txBox="1"/>
          <p:nvPr/>
        </p:nvSpPr>
        <p:spPr>
          <a:xfrm>
            <a:off x="3702830" y="1169954"/>
            <a:ext cx="23931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/>
              <a:t>เพื่อบันทึกข้อมูล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4FCF67BB-A4FC-4390-AE7C-675934487BA4}"/>
              </a:ext>
            </a:extLst>
          </p:cNvPr>
          <p:cNvSpPr/>
          <p:nvPr/>
        </p:nvSpPr>
        <p:spPr>
          <a:xfrm>
            <a:off x="888315" y="145638"/>
            <a:ext cx="607075" cy="56515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latin typeface="Impact" panose="020B0806030902050204" pitchFamily="34" charset="0"/>
              </a:rPr>
              <a:t>3</a:t>
            </a: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3773EBD8-676C-4B36-B209-C3B95B6734D3}"/>
              </a:ext>
            </a:extLst>
          </p:cNvPr>
          <p:cNvSpPr txBox="1">
            <a:spLocks/>
          </p:cNvSpPr>
          <p:nvPr/>
        </p:nvSpPr>
        <p:spPr>
          <a:xfrm>
            <a:off x="1434547" y="207634"/>
            <a:ext cx="9303656" cy="77456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3600" dirty="0">
                <a:latin typeface="# BANGLIKOSANA@ARTY.fog" panose="00000400000000000000" pitchFamily="2" charset="-34"/>
                <a:cs typeface="# BANGLIKOSANA@ARTY.fog" panose="00000400000000000000" pitchFamily="2" charset="-34"/>
              </a:rPr>
              <a:t>ขั้นตอนการดูและโหลดคู่มือการเรียนการสอนรายวิชา </a:t>
            </a:r>
            <a:r>
              <a:rPr lang="en-US" sz="3200" dirty="0">
                <a:solidFill>
                  <a:srgbClr val="7030A0"/>
                </a:solidFill>
                <a:latin typeface="Impact" panose="020B0806030902050204" pitchFamily="34" charset="0"/>
              </a:rPr>
              <a:t>( Material )</a:t>
            </a:r>
            <a:endParaRPr lang="th-TH" sz="3600" dirty="0">
              <a:solidFill>
                <a:srgbClr val="7030A0"/>
              </a:solidFill>
              <a:latin typeface="Impact" panose="020B080603090205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45C979-0D20-4B8E-BC5D-692EE14D1E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369" y="1189007"/>
            <a:ext cx="1377102" cy="4851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078165C-E585-4961-99EA-B0539EABE2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072" y="2457314"/>
            <a:ext cx="8811855" cy="1943371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BBD909E-8CEE-48EB-BD44-14DB25DDBA71}"/>
              </a:ext>
            </a:extLst>
          </p:cNvPr>
          <p:cNvCxnSpPr>
            <a:cxnSpLocks/>
          </p:cNvCxnSpPr>
          <p:nvPr/>
        </p:nvCxnSpPr>
        <p:spPr>
          <a:xfrm>
            <a:off x="3193143" y="1674122"/>
            <a:ext cx="5652461" cy="236445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1612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8DE20-CDB8-4EF7-BF3E-28119083463C}"/>
              </a:ext>
            </a:extLst>
          </p:cNvPr>
          <p:cNvSpPr txBox="1">
            <a:spLocks/>
          </p:cNvSpPr>
          <p:nvPr/>
        </p:nvSpPr>
        <p:spPr>
          <a:xfrm>
            <a:off x="1277258" y="255188"/>
            <a:ext cx="9303656" cy="77456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3600" dirty="0">
                <a:latin typeface="# BANGLIKOSANA@ARTY.fog" panose="00000400000000000000" pitchFamily="2" charset="-34"/>
                <a:cs typeface="# BANGLIKOSANA@ARTY.fog" panose="00000400000000000000" pitchFamily="2" charset="-34"/>
              </a:rPr>
              <a:t>ขั้นตอนการดูตารางสอน </a:t>
            </a:r>
            <a:r>
              <a:rPr lang="en-US" sz="3200" dirty="0">
                <a:solidFill>
                  <a:srgbClr val="7030A0"/>
                </a:solidFill>
                <a:latin typeface="Impact" panose="020B0806030902050204" pitchFamily="34" charset="0"/>
              </a:rPr>
              <a:t>( Class Time Table )</a:t>
            </a:r>
            <a:endParaRPr lang="th-TH" sz="3600" dirty="0">
              <a:solidFill>
                <a:srgbClr val="7030A0"/>
              </a:solidFill>
              <a:latin typeface="Impact" panose="020B080603090205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F4CCCAE-D5F7-4F25-BBFF-2EEF8597BF1C}"/>
              </a:ext>
            </a:extLst>
          </p:cNvPr>
          <p:cNvSpPr txBox="1">
            <a:spLocks/>
          </p:cNvSpPr>
          <p:nvPr/>
        </p:nvSpPr>
        <p:spPr>
          <a:xfrm>
            <a:off x="505238" y="1027734"/>
            <a:ext cx="1858618" cy="774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3600" dirty="0"/>
              <a:t>4.1 คลิกเมนู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AE3A121E-BFFA-4F33-A633-9710CD581F69}"/>
              </a:ext>
            </a:extLst>
          </p:cNvPr>
          <p:cNvSpPr/>
          <p:nvPr/>
        </p:nvSpPr>
        <p:spPr>
          <a:xfrm>
            <a:off x="973720" y="160675"/>
            <a:ext cx="607075" cy="56515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</a:rPr>
              <a:t>4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F4B100B-EB96-4634-AB93-7E7AAFCAD6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547" y="1130670"/>
            <a:ext cx="2424252" cy="5232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2D2B9D-05BF-4ACF-8E42-6B4E5CA4DF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3856" y="1653890"/>
            <a:ext cx="8855687" cy="4934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6440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B1700035-C21B-4512-9DA1-A309820F95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905" t="28162" r="50000" b="9161"/>
          <a:stretch/>
        </p:blipFill>
        <p:spPr>
          <a:xfrm>
            <a:off x="682172" y="175920"/>
            <a:ext cx="6110514" cy="6506159"/>
          </a:xfrm>
          <a:prstGeom prst="rect">
            <a:avLst/>
          </a:prstGeom>
        </p:spPr>
      </p:pic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2AE96801-542E-46D7-8D92-A0D5EFFDBC73}"/>
              </a:ext>
            </a:extLst>
          </p:cNvPr>
          <p:cNvSpPr txBox="1"/>
          <p:nvPr/>
        </p:nvSpPr>
        <p:spPr>
          <a:xfrm>
            <a:off x="7286171" y="1059543"/>
            <a:ext cx="4673600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b="1" dirty="0"/>
              <a:t>ให้นักเรียนคิกที่ตารางเรียนจะเข้าเรียนตาม วันและเวลา ที่กำหนด</a:t>
            </a:r>
            <a:endParaRPr lang="en-US" b="1" dirty="0"/>
          </a:p>
        </p:txBody>
      </p:sp>
      <p:cxnSp>
        <p:nvCxnSpPr>
          <p:cNvPr id="4" name="Straight Arrow Connector 7">
            <a:extLst>
              <a:ext uri="{FF2B5EF4-FFF2-40B4-BE49-F238E27FC236}">
                <a16:creationId xmlns:a16="http://schemas.microsoft.com/office/drawing/2014/main" id="{CE5EA923-F217-426E-A0E9-C24F18EA69F0}"/>
              </a:ext>
            </a:extLst>
          </p:cNvPr>
          <p:cNvCxnSpPr>
            <a:cxnSpLocks/>
            <a:endCxn id="3" idx="1"/>
          </p:cNvCxnSpPr>
          <p:nvPr/>
        </p:nvCxnSpPr>
        <p:spPr>
          <a:xfrm flipV="1">
            <a:off x="6255657" y="1536597"/>
            <a:ext cx="1030514" cy="47705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D9B3ADCF-2A8A-4AD4-8A8B-CF5CEC4545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08" t="23004" r="31648"/>
          <a:stretch/>
        </p:blipFill>
        <p:spPr>
          <a:xfrm>
            <a:off x="6770914" y="2490704"/>
            <a:ext cx="2452914" cy="638628"/>
          </a:xfrm>
          <a:prstGeom prst="rect">
            <a:avLst/>
          </a:prstGeom>
        </p:spPr>
      </p:pic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1CBB4FA9-DFBC-481D-9CB1-C47F2BA5A9A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7" t="3334" r="27756" b="9047"/>
          <a:stretch/>
        </p:blipFill>
        <p:spPr>
          <a:xfrm>
            <a:off x="6817299" y="3129332"/>
            <a:ext cx="2360143" cy="638628"/>
          </a:xfrm>
          <a:prstGeom prst="rect">
            <a:avLst/>
          </a:prstGeom>
        </p:spPr>
      </p:pic>
      <p:sp>
        <p:nvSpPr>
          <p:cNvPr id="11" name="กล่องข้อความ 10">
            <a:extLst>
              <a:ext uri="{FF2B5EF4-FFF2-40B4-BE49-F238E27FC236}">
                <a16:creationId xmlns:a16="http://schemas.microsoft.com/office/drawing/2014/main" id="{F4CD3D5F-B14D-4CFB-9EB8-8F535F073CDD}"/>
              </a:ext>
            </a:extLst>
          </p:cNvPr>
          <p:cNvSpPr txBox="1"/>
          <p:nvPr/>
        </p:nvSpPr>
        <p:spPr>
          <a:xfrm>
            <a:off x="9206470" y="2533894"/>
            <a:ext cx="2898444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b="1" dirty="0"/>
              <a:t>เข้าห้องเรียน แบบ </a:t>
            </a:r>
            <a:r>
              <a:rPr lang="en-US" b="1" dirty="0"/>
              <a:t>LIVE </a:t>
            </a:r>
          </a:p>
        </p:txBody>
      </p:sp>
      <p:sp>
        <p:nvSpPr>
          <p:cNvPr id="12" name="กล่องข้อความ 11">
            <a:extLst>
              <a:ext uri="{FF2B5EF4-FFF2-40B4-BE49-F238E27FC236}">
                <a16:creationId xmlns:a16="http://schemas.microsoft.com/office/drawing/2014/main" id="{E5C399C0-5F5F-4072-8B39-52B5A6BBD910}"/>
              </a:ext>
            </a:extLst>
          </p:cNvPr>
          <p:cNvSpPr txBox="1"/>
          <p:nvPr/>
        </p:nvSpPr>
        <p:spPr>
          <a:xfrm>
            <a:off x="9177442" y="3199695"/>
            <a:ext cx="2898444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b="1" dirty="0"/>
              <a:t>โหลดสื่อการสอน เรียนย้อนหลังได้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54742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รูปภาพ 11">
            <a:extLst>
              <a:ext uri="{FF2B5EF4-FFF2-40B4-BE49-F238E27FC236}">
                <a16:creationId xmlns:a16="http://schemas.microsoft.com/office/drawing/2014/main" id="{225E8745-BF0F-423F-AE1E-AC4BE210CA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905" t="39611" r="50000" b="34382"/>
          <a:stretch/>
        </p:blipFill>
        <p:spPr>
          <a:xfrm>
            <a:off x="3608672" y="1831028"/>
            <a:ext cx="6740013" cy="38963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0A8DE20-CDB8-4EF7-BF3E-28119083463C}"/>
              </a:ext>
            </a:extLst>
          </p:cNvPr>
          <p:cNvSpPr txBox="1">
            <a:spLocks/>
          </p:cNvSpPr>
          <p:nvPr/>
        </p:nvSpPr>
        <p:spPr>
          <a:xfrm>
            <a:off x="973720" y="178970"/>
            <a:ext cx="10784114" cy="77456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3600" dirty="0">
                <a:latin typeface="# BANGLIKOSANA@ARTY.fog" panose="00000400000000000000" pitchFamily="2" charset="-34"/>
                <a:cs typeface="# BANGLIKOSANA@ARTY.fog" panose="00000400000000000000" pitchFamily="2" charset="-34"/>
              </a:rPr>
              <a:t>ขั้นตอนการดูตารางสอน และเข้าเรียนตามเวลา </a:t>
            </a:r>
            <a:r>
              <a:rPr lang="en-US" sz="3200" dirty="0">
                <a:solidFill>
                  <a:srgbClr val="7030A0"/>
                </a:solidFill>
                <a:latin typeface="Impact" panose="020B0806030902050204" pitchFamily="34" charset="0"/>
              </a:rPr>
              <a:t>( Class Time Table )</a:t>
            </a:r>
            <a:endParaRPr lang="th-TH" sz="3600" dirty="0">
              <a:solidFill>
                <a:srgbClr val="7030A0"/>
              </a:solidFill>
              <a:latin typeface="Impact" panose="020B080603090205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F4CCCAE-D5F7-4F25-BBFF-2EEF8597BF1C}"/>
              </a:ext>
            </a:extLst>
          </p:cNvPr>
          <p:cNvSpPr txBox="1">
            <a:spLocks/>
          </p:cNvSpPr>
          <p:nvPr/>
        </p:nvSpPr>
        <p:spPr>
          <a:xfrm>
            <a:off x="505238" y="1027734"/>
            <a:ext cx="1858618" cy="774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3600" dirty="0"/>
              <a:t>4.2 คลิกเมนู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AE3A121E-BFFA-4F33-A633-9710CD581F69}"/>
              </a:ext>
            </a:extLst>
          </p:cNvPr>
          <p:cNvSpPr/>
          <p:nvPr/>
        </p:nvSpPr>
        <p:spPr>
          <a:xfrm>
            <a:off x="973720" y="160675"/>
            <a:ext cx="607075" cy="56515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</a:rPr>
              <a:t>4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F4B100B-EB96-4634-AB93-7E7AAFCAD6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547" y="1130670"/>
            <a:ext cx="2424252" cy="52322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52103919-5FDD-4BCD-847A-EE3705429A02}"/>
              </a:ext>
            </a:extLst>
          </p:cNvPr>
          <p:cNvSpPr txBox="1">
            <a:spLocks/>
          </p:cNvSpPr>
          <p:nvPr/>
        </p:nvSpPr>
        <p:spPr>
          <a:xfrm>
            <a:off x="349625" y="1802295"/>
            <a:ext cx="3612776" cy="44678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3600" dirty="0"/>
              <a:t>การเรียนออนไลน์</a:t>
            </a:r>
            <a:r>
              <a:rPr lang="th-TH" sz="3600" dirty="0" err="1"/>
              <a:t>ไลฟ์</a:t>
            </a:r>
            <a:r>
              <a:rPr lang="th-TH" sz="3600" dirty="0"/>
              <a:t>สดพบครูประจำชั้น</a:t>
            </a:r>
          </a:p>
          <a:p>
            <a:pPr marL="742950" indent="-742950">
              <a:buAutoNum type="arabicPeriod"/>
            </a:pPr>
            <a:r>
              <a:rPr lang="en-US" sz="3600" dirty="0" err="1">
                <a:solidFill>
                  <a:srgbClr val="FF0000"/>
                </a:solidFill>
              </a:rPr>
              <a:t>Live&amp;Slide</a:t>
            </a:r>
            <a:endParaRPr lang="en-US" sz="3600" dirty="0">
              <a:solidFill>
                <a:srgbClr val="FF0000"/>
              </a:solidFill>
            </a:endParaRPr>
          </a:p>
          <a:p>
            <a:pPr marL="742950" indent="-742950">
              <a:buAutoNum type="arabicPeriod"/>
            </a:pPr>
            <a:r>
              <a:rPr lang="en-US" sz="3600" dirty="0">
                <a:solidFill>
                  <a:srgbClr val="FF0000"/>
                </a:solidFill>
              </a:rPr>
              <a:t>Smartt Room</a:t>
            </a:r>
            <a:endParaRPr lang="th-TH" sz="3600" dirty="0">
              <a:solidFill>
                <a:srgbClr val="FF0000"/>
              </a:solidFill>
            </a:endParaRPr>
          </a:p>
          <a:p>
            <a:endParaRPr lang="th-TH" sz="3600" dirty="0"/>
          </a:p>
        </p:txBody>
      </p:sp>
      <p:sp>
        <p:nvSpPr>
          <p:cNvPr id="6" name="วงรี 5">
            <a:extLst>
              <a:ext uri="{FF2B5EF4-FFF2-40B4-BE49-F238E27FC236}">
                <a16:creationId xmlns:a16="http://schemas.microsoft.com/office/drawing/2014/main" id="{D3733EE4-1DAD-4578-BD43-C7EAC19CAE69}"/>
              </a:ext>
            </a:extLst>
          </p:cNvPr>
          <p:cNvSpPr/>
          <p:nvPr/>
        </p:nvSpPr>
        <p:spPr>
          <a:xfrm>
            <a:off x="10910878" y="3401232"/>
            <a:ext cx="614803" cy="635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/>
              <a:t>1</a:t>
            </a:r>
          </a:p>
        </p:txBody>
      </p:sp>
      <p:sp>
        <p:nvSpPr>
          <p:cNvPr id="10" name="วงรี 9">
            <a:extLst>
              <a:ext uri="{FF2B5EF4-FFF2-40B4-BE49-F238E27FC236}">
                <a16:creationId xmlns:a16="http://schemas.microsoft.com/office/drawing/2014/main" id="{E36D8E29-7828-46C1-802D-56E601031DC8}"/>
              </a:ext>
            </a:extLst>
          </p:cNvPr>
          <p:cNvSpPr/>
          <p:nvPr/>
        </p:nvSpPr>
        <p:spPr>
          <a:xfrm>
            <a:off x="10910877" y="4154158"/>
            <a:ext cx="614803" cy="635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/>
              <a:t>2</a:t>
            </a:r>
          </a:p>
        </p:txBody>
      </p:sp>
      <p:cxnSp>
        <p:nvCxnSpPr>
          <p:cNvPr id="11" name="ลูกศรเชื่อมต่อแบบตรง 10">
            <a:extLst>
              <a:ext uri="{FF2B5EF4-FFF2-40B4-BE49-F238E27FC236}">
                <a16:creationId xmlns:a16="http://schemas.microsoft.com/office/drawing/2014/main" id="{DD7C9EA5-CCAE-4CED-A88E-0665251A254D}"/>
              </a:ext>
            </a:extLst>
          </p:cNvPr>
          <p:cNvCxnSpPr>
            <a:cxnSpLocks/>
            <a:stCxn id="6" idx="2"/>
          </p:cNvCxnSpPr>
          <p:nvPr/>
        </p:nvCxnSpPr>
        <p:spPr>
          <a:xfrm flipH="1" flipV="1">
            <a:off x="9770168" y="3283306"/>
            <a:ext cx="1140710" cy="43542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ลูกศรเชื่อมต่อแบบตรง 13">
            <a:extLst>
              <a:ext uri="{FF2B5EF4-FFF2-40B4-BE49-F238E27FC236}">
                <a16:creationId xmlns:a16="http://schemas.microsoft.com/office/drawing/2014/main" id="{09C470F9-9353-4764-B5B3-716D048D8E3E}"/>
              </a:ext>
            </a:extLst>
          </p:cNvPr>
          <p:cNvCxnSpPr>
            <a:cxnSpLocks/>
          </p:cNvCxnSpPr>
          <p:nvPr/>
        </p:nvCxnSpPr>
        <p:spPr>
          <a:xfrm flipH="1" flipV="1">
            <a:off x="9356511" y="4139398"/>
            <a:ext cx="1554366" cy="20037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41705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EEFB6C6A-FEAB-4B1D-B7BA-F479CC8FB5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2" y="217357"/>
            <a:ext cx="3859132" cy="6423285"/>
          </a:xfrm>
          <a:prstGeom prst="rect">
            <a:avLst/>
          </a:prstGeom>
        </p:spPr>
      </p:pic>
      <p:sp>
        <p:nvSpPr>
          <p:cNvPr id="3" name="วงรี 2">
            <a:extLst>
              <a:ext uri="{FF2B5EF4-FFF2-40B4-BE49-F238E27FC236}">
                <a16:creationId xmlns:a16="http://schemas.microsoft.com/office/drawing/2014/main" id="{817CE351-03E0-42B9-8B05-FF1515487438}"/>
              </a:ext>
            </a:extLst>
          </p:cNvPr>
          <p:cNvSpPr/>
          <p:nvPr/>
        </p:nvSpPr>
        <p:spPr>
          <a:xfrm>
            <a:off x="2777934" y="2957849"/>
            <a:ext cx="459061" cy="47115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/>
              <a:t>3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DEB4F52-AB77-4E14-A234-AB4FE1D1F367}"/>
              </a:ext>
            </a:extLst>
          </p:cNvPr>
          <p:cNvSpPr txBox="1">
            <a:spLocks/>
          </p:cNvSpPr>
          <p:nvPr/>
        </p:nvSpPr>
        <p:spPr>
          <a:xfrm>
            <a:off x="159164" y="3428999"/>
            <a:ext cx="4168145" cy="63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3600" dirty="0">
                <a:solidFill>
                  <a:srgbClr val="FF0000"/>
                </a:solidFill>
              </a:rPr>
              <a:t>กด </a:t>
            </a:r>
            <a:r>
              <a:rPr lang="en-US" sz="3600" dirty="0">
                <a:solidFill>
                  <a:srgbClr val="FF0000"/>
                </a:solidFill>
              </a:rPr>
              <a:t>Continue the app</a:t>
            </a:r>
            <a:endParaRPr lang="th-TH" sz="3600" dirty="0">
              <a:solidFill>
                <a:srgbClr val="FF0000"/>
              </a:solidFill>
            </a:endParaRPr>
          </a:p>
        </p:txBody>
      </p:sp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C2B148B0-B57C-42EA-9259-62FCD5DF1C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736" y="397238"/>
            <a:ext cx="3859132" cy="6243404"/>
          </a:xfrm>
          <a:prstGeom prst="rect">
            <a:avLst/>
          </a:prstGeom>
        </p:spPr>
      </p:pic>
      <p:sp>
        <p:nvSpPr>
          <p:cNvPr id="9" name="วงรี 8">
            <a:extLst>
              <a:ext uri="{FF2B5EF4-FFF2-40B4-BE49-F238E27FC236}">
                <a16:creationId xmlns:a16="http://schemas.microsoft.com/office/drawing/2014/main" id="{7CC3A37D-5149-49FD-B10C-DA1532D28E59}"/>
              </a:ext>
            </a:extLst>
          </p:cNvPr>
          <p:cNvSpPr/>
          <p:nvPr/>
        </p:nvSpPr>
        <p:spPr>
          <a:xfrm>
            <a:off x="6572611" y="3884741"/>
            <a:ext cx="833933" cy="41847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วงรี 9">
            <a:extLst>
              <a:ext uri="{FF2B5EF4-FFF2-40B4-BE49-F238E27FC236}">
                <a16:creationId xmlns:a16="http://schemas.microsoft.com/office/drawing/2014/main" id="{D71B7B02-B534-4E21-A198-B99590B41032}"/>
              </a:ext>
            </a:extLst>
          </p:cNvPr>
          <p:cNvSpPr/>
          <p:nvPr/>
        </p:nvSpPr>
        <p:spPr>
          <a:xfrm>
            <a:off x="6800275" y="3383611"/>
            <a:ext cx="459061" cy="47115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4</a:t>
            </a:r>
            <a:endParaRPr lang="th-TH" sz="3600" b="1" dirty="0"/>
          </a:p>
        </p:txBody>
      </p:sp>
      <p:pic>
        <p:nvPicPr>
          <p:cNvPr id="12" name="รูปภาพ 11">
            <a:extLst>
              <a:ext uri="{FF2B5EF4-FFF2-40B4-BE49-F238E27FC236}">
                <a16:creationId xmlns:a16="http://schemas.microsoft.com/office/drawing/2014/main" id="{CD430B33-8F7A-40F2-B936-C2DF250044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646" y="389325"/>
            <a:ext cx="3859132" cy="6243404"/>
          </a:xfrm>
          <a:prstGeom prst="rect">
            <a:avLst/>
          </a:prstGeom>
        </p:spPr>
      </p:pic>
      <p:sp>
        <p:nvSpPr>
          <p:cNvPr id="13" name="วงรี 12">
            <a:extLst>
              <a:ext uri="{FF2B5EF4-FFF2-40B4-BE49-F238E27FC236}">
                <a16:creationId xmlns:a16="http://schemas.microsoft.com/office/drawing/2014/main" id="{0EA9A173-F3BC-4A0F-B7A2-42260A9A994B}"/>
              </a:ext>
            </a:extLst>
          </p:cNvPr>
          <p:cNvSpPr/>
          <p:nvPr/>
        </p:nvSpPr>
        <p:spPr>
          <a:xfrm>
            <a:off x="10612203" y="3903270"/>
            <a:ext cx="833933" cy="41847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วงรี 13">
            <a:extLst>
              <a:ext uri="{FF2B5EF4-FFF2-40B4-BE49-F238E27FC236}">
                <a16:creationId xmlns:a16="http://schemas.microsoft.com/office/drawing/2014/main" id="{7E0FD339-3B92-42BF-9D77-8F9FC1110A58}"/>
              </a:ext>
            </a:extLst>
          </p:cNvPr>
          <p:cNvSpPr/>
          <p:nvPr/>
        </p:nvSpPr>
        <p:spPr>
          <a:xfrm>
            <a:off x="11240546" y="3625118"/>
            <a:ext cx="459061" cy="47115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5</a:t>
            </a:r>
            <a:endParaRPr lang="th-TH" sz="3600" b="1" dirty="0"/>
          </a:p>
        </p:txBody>
      </p:sp>
    </p:spTree>
    <p:extLst>
      <p:ext uri="{BB962C8B-B14F-4D97-AF65-F5344CB8AC3E}">
        <p14:creationId xmlns:p14="http://schemas.microsoft.com/office/powerpoint/2010/main" val="14098906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22E5DE18-B1A1-4A8F-A1CF-DDE17B3748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859132" cy="6858000"/>
          </a:xfrm>
          <a:prstGeom prst="rect">
            <a:avLst/>
          </a:prstGeom>
        </p:spPr>
      </p:pic>
      <p:sp>
        <p:nvSpPr>
          <p:cNvPr id="4" name="วงรี 3">
            <a:extLst>
              <a:ext uri="{FF2B5EF4-FFF2-40B4-BE49-F238E27FC236}">
                <a16:creationId xmlns:a16="http://schemas.microsoft.com/office/drawing/2014/main" id="{45CA653C-4546-45A5-B0B4-4A4270A9B6A0}"/>
              </a:ext>
            </a:extLst>
          </p:cNvPr>
          <p:cNvSpPr/>
          <p:nvPr/>
        </p:nvSpPr>
        <p:spPr>
          <a:xfrm>
            <a:off x="1470505" y="2957850"/>
            <a:ext cx="459061" cy="47115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5</a:t>
            </a:r>
            <a:endParaRPr lang="th-TH" sz="3600" b="1" dirty="0"/>
          </a:p>
        </p:txBody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DDFEBBFE-EAAE-4906-A855-2906FD0C8C67}"/>
              </a:ext>
            </a:extLst>
          </p:cNvPr>
          <p:cNvSpPr txBox="1"/>
          <p:nvPr/>
        </p:nvSpPr>
        <p:spPr>
          <a:xfrm>
            <a:off x="889480" y="2315276"/>
            <a:ext cx="2080171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b="1" dirty="0">
                <a:solidFill>
                  <a:srgbClr val="FF0000"/>
                </a:solidFill>
              </a:rPr>
              <a:t>กรอกชื่อนักเรียน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วงรี 5">
            <a:extLst>
              <a:ext uri="{FF2B5EF4-FFF2-40B4-BE49-F238E27FC236}">
                <a16:creationId xmlns:a16="http://schemas.microsoft.com/office/drawing/2014/main" id="{D70A9265-0818-4173-B793-E56F62C44630}"/>
              </a:ext>
            </a:extLst>
          </p:cNvPr>
          <p:cNvSpPr/>
          <p:nvPr/>
        </p:nvSpPr>
        <p:spPr>
          <a:xfrm>
            <a:off x="2192532" y="4152766"/>
            <a:ext cx="459061" cy="47115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/>
              <a:t>6</a:t>
            </a:r>
          </a:p>
        </p:txBody>
      </p:sp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9D238509-1FFF-4DD1-9366-089D99D293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9131" y="0"/>
            <a:ext cx="3859132" cy="6858000"/>
          </a:xfrm>
          <a:prstGeom prst="rect">
            <a:avLst/>
          </a:prstGeom>
        </p:spPr>
      </p:pic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7E4389B4-A946-4F74-B5BB-C33A06B80D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5732" y="0"/>
            <a:ext cx="38556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5799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48A98C78-FB00-43A0-AB20-12149627E5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855697" cy="6858000"/>
          </a:xfrm>
          <a:prstGeom prst="rect">
            <a:avLst/>
          </a:prstGeom>
        </p:spPr>
      </p:pic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09FBA6DA-BBCE-43C4-A226-3A80B5A422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93" t="77123" r="58423" b="13478"/>
          <a:stretch/>
        </p:blipFill>
        <p:spPr>
          <a:xfrm>
            <a:off x="4612859" y="1265951"/>
            <a:ext cx="689549" cy="644577"/>
          </a:xfrm>
          <a:prstGeom prst="ellipse">
            <a:avLst/>
          </a:prstGeom>
        </p:spPr>
      </p:pic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8029EB9A-0DE8-41C3-9C28-EC8F25DFEE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98" t="77115" r="40824" b="12248"/>
          <a:stretch/>
        </p:blipFill>
        <p:spPr>
          <a:xfrm>
            <a:off x="4661940" y="2431795"/>
            <a:ext cx="685438" cy="659568"/>
          </a:xfrm>
          <a:prstGeom prst="ellipse">
            <a:avLst/>
          </a:prstGeom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2FD184AF-4EA2-41B2-864F-FC204DCE64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09" t="77541" r="26047" b="13989"/>
          <a:stretch/>
        </p:blipFill>
        <p:spPr>
          <a:xfrm>
            <a:off x="4661940" y="3691685"/>
            <a:ext cx="685438" cy="730056"/>
          </a:xfrm>
          <a:prstGeom prst="ellipse">
            <a:avLst/>
          </a:prstGeom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E5A5DBAA-886E-4278-867A-C75E7BB22D6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04" t="76447" r="9932" b="13061"/>
          <a:stretch/>
        </p:blipFill>
        <p:spPr>
          <a:xfrm>
            <a:off x="4661940" y="4872520"/>
            <a:ext cx="640468" cy="719529"/>
          </a:xfrm>
          <a:prstGeom prst="ellipse">
            <a:avLst/>
          </a:prstGeom>
        </p:spPr>
      </p:pic>
      <p:sp>
        <p:nvSpPr>
          <p:cNvPr id="8" name="กล่องข้อความ 7">
            <a:extLst>
              <a:ext uri="{FF2B5EF4-FFF2-40B4-BE49-F238E27FC236}">
                <a16:creationId xmlns:a16="http://schemas.microsoft.com/office/drawing/2014/main" id="{CEE6958B-AAEA-45F4-BA96-CD5E25922FC9}"/>
              </a:ext>
            </a:extLst>
          </p:cNvPr>
          <p:cNvSpPr txBox="1"/>
          <p:nvPr/>
        </p:nvSpPr>
        <p:spPr>
          <a:xfrm>
            <a:off x="5646305" y="1326629"/>
            <a:ext cx="53799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/>
              <a:t>ปิด/เปิด ไมโครโฟน ในกรณีที่นักเรียนต้องการพูดกับครู</a:t>
            </a:r>
            <a:endParaRPr lang="en-US" dirty="0"/>
          </a:p>
        </p:txBody>
      </p:sp>
      <p:sp>
        <p:nvSpPr>
          <p:cNvPr id="9" name="กล่องข้อความ 8">
            <a:extLst>
              <a:ext uri="{FF2B5EF4-FFF2-40B4-BE49-F238E27FC236}">
                <a16:creationId xmlns:a16="http://schemas.microsoft.com/office/drawing/2014/main" id="{70FB3B79-0FAB-499F-BE2A-7E72B77C7D64}"/>
              </a:ext>
            </a:extLst>
          </p:cNvPr>
          <p:cNvSpPr txBox="1"/>
          <p:nvPr/>
        </p:nvSpPr>
        <p:spPr>
          <a:xfrm>
            <a:off x="5646305" y="2499969"/>
            <a:ext cx="21964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/>
              <a:t>ปิด / ยกเลิกการเรียน</a:t>
            </a:r>
            <a:endParaRPr lang="en-US" dirty="0"/>
          </a:p>
        </p:txBody>
      </p:sp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id="{A8F3780B-F521-496A-A594-A109CF99BB24}"/>
              </a:ext>
            </a:extLst>
          </p:cNvPr>
          <p:cNvSpPr txBox="1"/>
          <p:nvPr/>
        </p:nvSpPr>
        <p:spPr>
          <a:xfrm>
            <a:off x="5646304" y="3795103"/>
            <a:ext cx="55499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/>
              <a:t>ปิด / ยกเลิกการเรียน เมื่อสิ้นสุดการเรียนแต่ละคาบเรียน</a:t>
            </a:r>
            <a:endParaRPr lang="en-US" dirty="0"/>
          </a:p>
        </p:txBody>
      </p:sp>
      <p:sp>
        <p:nvSpPr>
          <p:cNvPr id="11" name="กล่องข้อความ 10">
            <a:extLst>
              <a:ext uri="{FF2B5EF4-FFF2-40B4-BE49-F238E27FC236}">
                <a16:creationId xmlns:a16="http://schemas.microsoft.com/office/drawing/2014/main" id="{4FC4E813-8C17-41F0-AFA7-CDF49D02EE8C}"/>
              </a:ext>
            </a:extLst>
          </p:cNvPr>
          <p:cNvSpPr txBox="1"/>
          <p:nvPr/>
        </p:nvSpPr>
        <p:spPr>
          <a:xfrm>
            <a:off x="5561345" y="5068829"/>
            <a:ext cx="23599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/>
              <a:t>เมนูตั้งค่าในการใช้งาน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8376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>
            <a:extLst>
              <a:ext uri="{FF2B5EF4-FFF2-40B4-BE49-F238E27FC236}">
                <a16:creationId xmlns:a16="http://schemas.microsoft.com/office/drawing/2014/main" id="{3C6FF76C-DC90-403A-A3E3-B6DBF40300E1}"/>
              </a:ext>
            </a:extLst>
          </p:cNvPr>
          <p:cNvSpPr txBox="1">
            <a:spLocks/>
          </p:cNvSpPr>
          <p:nvPr/>
        </p:nvSpPr>
        <p:spPr>
          <a:xfrm>
            <a:off x="505238" y="1027734"/>
            <a:ext cx="4276624" cy="35442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3200" dirty="0"/>
              <a:t>5.1 คลิกเมนู  </a:t>
            </a:r>
          </a:p>
          <a:p>
            <a:r>
              <a:rPr lang="th-TH" sz="3200" dirty="0"/>
              <a:t>5.2  คลิก  ....  ตารางเรียน</a:t>
            </a:r>
          </a:p>
          <a:p>
            <a:r>
              <a:rPr lang="th-TH" sz="3200" dirty="0"/>
              <a:t>5.3 คลิก ...  </a:t>
            </a:r>
          </a:p>
          <a:p>
            <a:endParaRPr lang="th-TH" sz="3200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6B02A8E7-3EC3-4C88-A25A-463CA3275916}"/>
              </a:ext>
            </a:extLst>
          </p:cNvPr>
          <p:cNvSpPr/>
          <p:nvPr/>
        </p:nvSpPr>
        <p:spPr>
          <a:xfrm>
            <a:off x="1671547" y="161710"/>
            <a:ext cx="607075" cy="56515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</a:rPr>
              <a:t>5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7F7CE9D3-0F6B-4A8E-A22A-7061208BAD86}"/>
              </a:ext>
            </a:extLst>
          </p:cNvPr>
          <p:cNvSpPr txBox="1">
            <a:spLocks/>
          </p:cNvSpPr>
          <p:nvPr/>
        </p:nvSpPr>
        <p:spPr>
          <a:xfrm>
            <a:off x="1277258" y="255188"/>
            <a:ext cx="9303656" cy="77456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3600" dirty="0">
                <a:latin typeface="# BANGLIKOSANA@ARTY.fog" panose="00000400000000000000" pitchFamily="2" charset="-34"/>
                <a:cs typeface="# BANGLIKOSANA@ARTY.fog" panose="00000400000000000000" pitchFamily="2" charset="-34"/>
              </a:rPr>
              <a:t>ขั้นตอนการทำงานส่งครู </a:t>
            </a:r>
            <a:r>
              <a:rPr lang="en-US" sz="3200" dirty="0">
                <a:solidFill>
                  <a:srgbClr val="7030A0"/>
                </a:solidFill>
                <a:latin typeface="Impact" panose="020B0806030902050204" pitchFamily="34" charset="0"/>
              </a:rPr>
              <a:t>( Assignment )</a:t>
            </a:r>
            <a:endParaRPr lang="th-TH" sz="3600" dirty="0">
              <a:solidFill>
                <a:srgbClr val="7030A0"/>
              </a:solidFill>
              <a:latin typeface="Impact" panose="020B0806030902050204" pitchFamily="34" charset="0"/>
            </a:endParaRPr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1077504D-82C4-464F-83DB-C0E1E87DA9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581" t="40214" r="48976" b="7520"/>
          <a:stretch/>
        </p:blipFill>
        <p:spPr>
          <a:xfrm>
            <a:off x="5008073" y="922803"/>
            <a:ext cx="6344861" cy="5575078"/>
          </a:xfrm>
          <a:prstGeom prst="rect">
            <a:avLst/>
          </a:prstGeom>
        </p:spPr>
      </p:pic>
      <p:pic>
        <p:nvPicPr>
          <p:cNvPr id="13" name="รูปภาพ 12">
            <a:extLst>
              <a:ext uri="{FF2B5EF4-FFF2-40B4-BE49-F238E27FC236}">
                <a16:creationId xmlns:a16="http://schemas.microsoft.com/office/drawing/2014/main" id="{DA28FCA1-A0EF-41E0-9D41-DD01640D759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8294" r="86786" b="47758"/>
          <a:stretch/>
        </p:blipFill>
        <p:spPr>
          <a:xfrm>
            <a:off x="2098623" y="1962945"/>
            <a:ext cx="1611086" cy="270589"/>
          </a:xfrm>
          <a:prstGeom prst="rect">
            <a:avLst/>
          </a:prstGeom>
        </p:spPr>
      </p:pic>
      <p:pic>
        <p:nvPicPr>
          <p:cNvPr id="14" name="รูปภาพ 13">
            <a:extLst>
              <a:ext uri="{FF2B5EF4-FFF2-40B4-BE49-F238E27FC236}">
                <a16:creationId xmlns:a16="http://schemas.microsoft.com/office/drawing/2014/main" id="{893CFF63-86FC-4FF7-B71F-0EAAF2DFC8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787" t="71873" r="50914" b="24052"/>
          <a:stretch/>
        </p:blipFill>
        <p:spPr>
          <a:xfrm>
            <a:off x="1671547" y="2808862"/>
            <a:ext cx="2143594" cy="434714"/>
          </a:xfrm>
          <a:prstGeom prst="rect">
            <a:avLst/>
          </a:prstGeom>
        </p:spPr>
      </p:pic>
      <p:sp>
        <p:nvSpPr>
          <p:cNvPr id="15" name="วงรี 14">
            <a:extLst>
              <a:ext uri="{FF2B5EF4-FFF2-40B4-BE49-F238E27FC236}">
                <a16:creationId xmlns:a16="http://schemas.microsoft.com/office/drawing/2014/main" id="{2329231F-17B2-475C-991B-F3036DFFA9DC}"/>
              </a:ext>
            </a:extLst>
          </p:cNvPr>
          <p:cNvSpPr/>
          <p:nvPr/>
        </p:nvSpPr>
        <p:spPr>
          <a:xfrm>
            <a:off x="10720121" y="4262090"/>
            <a:ext cx="663082" cy="568256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rgbClr val="FF0000"/>
                </a:solidFill>
              </a:rPr>
              <a:t>5.3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8" name="วงรี 17">
            <a:extLst>
              <a:ext uri="{FF2B5EF4-FFF2-40B4-BE49-F238E27FC236}">
                <a16:creationId xmlns:a16="http://schemas.microsoft.com/office/drawing/2014/main" id="{E1AC8565-5561-42B2-ABBA-03664B9DA708}"/>
              </a:ext>
            </a:extLst>
          </p:cNvPr>
          <p:cNvSpPr/>
          <p:nvPr/>
        </p:nvSpPr>
        <p:spPr>
          <a:xfrm>
            <a:off x="10520453" y="3026219"/>
            <a:ext cx="663082" cy="568256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rgbClr val="FF0000"/>
                </a:solidFill>
              </a:rPr>
              <a:t>5.2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3008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5C49633F-9BFA-4E07-B6A8-FB1EA0025C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68390"/>
            <a:ext cx="12501797" cy="7028829"/>
          </a:xfrm>
          <a:prstGeom prst="rect">
            <a:avLst/>
          </a:prstGeom>
        </p:spPr>
      </p:pic>
      <p:sp>
        <p:nvSpPr>
          <p:cNvPr id="3" name="วงรี 2">
            <a:extLst>
              <a:ext uri="{FF2B5EF4-FFF2-40B4-BE49-F238E27FC236}">
                <a16:creationId xmlns:a16="http://schemas.microsoft.com/office/drawing/2014/main" id="{EB5DB991-3F21-4357-ADCD-1FE57DDFAB08}"/>
              </a:ext>
            </a:extLst>
          </p:cNvPr>
          <p:cNvSpPr/>
          <p:nvPr/>
        </p:nvSpPr>
        <p:spPr>
          <a:xfrm>
            <a:off x="2698230" y="2927603"/>
            <a:ext cx="1484026" cy="63862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74A15B0-634A-40B8-8772-6CFB887971CF}"/>
              </a:ext>
            </a:extLst>
          </p:cNvPr>
          <p:cNvSpPr txBox="1">
            <a:spLocks/>
          </p:cNvSpPr>
          <p:nvPr/>
        </p:nvSpPr>
        <p:spPr>
          <a:xfrm>
            <a:off x="3440243" y="4274397"/>
            <a:ext cx="7270229" cy="10321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3200" dirty="0"/>
              <a:t>5.4  คลิกที่ใบงาน  เพื่อดาวน์โหลด มาฝึกปฏิบัติ </a:t>
            </a:r>
          </a:p>
          <a:p>
            <a:r>
              <a:rPr lang="th-TH" sz="3200" dirty="0"/>
              <a:t>       ตามกระบวนการขั้นตอนของครูผู้สอน  </a:t>
            </a:r>
          </a:p>
          <a:p>
            <a:endParaRPr lang="th-TH" sz="3200" dirty="0"/>
          </a:p>
        </p:txBody>
      </p:sp>
      <p:cxnSp>
        <p:nvCxnSpPr>
          <p:cNvPr id="5" name="ลูกศรเชื่อมต่อแบบตรง 4">
            <a:extLst>
              <a:ext uri="{FF2B5EF4-FFF2-40B4-BE49-F238E27FC236}">
                <a16:creationId xmlns:a16="http://schemas.microsoft.com/office/drawing/2014/main" id="{EC0EC87A-3038-4041-97D1-C1BED7CAC1B8}"/>
              </a:ext>
            </a:extLst>
          </p:cNvPr>
          <p:cNvCxnSpPr>
            <a:cxnSpLocks/>
          </p:cNvCxnSpPr>
          <p:nvPr/>
        </p:nvCxnSpPr>
        <p:spPr>
          <a:xfrm>
            <a:off x="3715657" y="3515817"/>
            <a:ext cx="691451" cy="66331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91116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1F59D793-41D2-477C-8460-434E15D70C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049" y="207963"/>
            <a:ext cx="12015902" cy="1710778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th-TH" dirty="0"/>
              <a:t>ขั้นตอนการใช้งาน การเรียนออนไลน์ บนมือถือ</a:t>
            </a:r>
            <a:br>
              <a:rPr lang="th-TH" dirty="0"/>
            </a:br>
            <a:r>
              <a:rPr lang="th-TH" dirty="0"/>
              <a:t>บน </a:t>
            </a:r>
            <a:r>
              <a:rPr lang="en-US" dirty="0"/>
              <a:t>SMART PHONE</a:t>
            </a:r>
          </a:p>
        </p:txBody>
      </p:sp>
      <p:sp>
        <p:nvSpPr>
          <p:cNvPr id="4" name="ชื่อเรื่อง 1">
            <a:extLst>
              <a:ext uri="{FF2B5EF4-FFF2-40B4-BE49-F238E27FC236}">
                <a16:creationId xmlns:a16="http://schemas.microsoft.com/office/drawing/2014/main" id="{44A05352-8D12-499A-881E-90CB88CD4929}"/>
              </a:ext>
            </a:extLst>
          </p:cNvPr>
          <p:cNvSpPr txBox="1">
            <a:spLocks/>
          </p:cNvSpPr>
          <p:nvPr/>
        </p:nvSpPr>
        <p:spPr>
          <a:xfrm>
            <a:off x="267325" y="2189163"/>
            <a:ext cx="7047875" cy="126107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2950" indent="-742950" algn="l">
              <a:buAutoNum type="arabicPeriod"/>
            </a:pPr>
            <a:r>
              <a:rPr lang="th-TH" sz="4000" dirty="0"/>
              <a:t>ให้นักเรียน </a:t>
            </a:r>
            <a:r>
              <a:rPr lang="en-US" sz="4000" dirty="0"/>
              <a:t>Download Application</a:t>
            </a:r>
          </a:p>
          <a:p>
            <a:pPr algn="l"/>
            <a:r>
              <a:rPr lang="en-US" sz="4000" dirty="0"/>
              <a:t>              </a:t>
            </a:r>
            <a:r>
              <a:rPr lang="en-US" sz="4000" dirty="0" err="1"/>
              <a:t>jitsi</a:t>
            </a:r>
            <a:r>
              <a:rPr lang="en-US" sz="4000" dirty="0"/>
              <a:t> meet</a:t>
            </a:r>
            <a:r>
              <a:rPr lang="th-TH" sz="4000" dirty="0"/>
              <a:t>  พร้อมติดตั้ง</a:t>
            </a:r>
            <a:r>
              <a:rPr lang="en-US" sz="4000" dirty="0"/>
              <a:t> </a:t>
            </a:r>
          </a:p>
        </p:txBody>
      </p:sp>
      <p:pic>
        <p:nvPicPr>
          <p:cNvPr id="2050" name="Picture 2" descr="ผลการค้นหารูปภาพสำหรับ jitsi meet">
            <a:extLst>
              <a:ext uri="{FF2B5EF4-FFF2-40B4-BE49-F238E27FC236}">
                <a16:creationId xmlns:a16="http://schemas.microsoft.com/office/drawing/2014/main" id="{3F8FCB05-FBC6-4160-8D89-2D8543EDCE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947" y="3255363"/>
            <a:ext cx="2815653" cy="2815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C800FCB6-A247-4714-8802-5B7F80A2069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1" b="19951"/>
          <a:stretch/>
        </p:blipFill>
        <p:spPr>
          <a:xfrm>
            <a:off x="7522566" y="2053652"/>
            <a:ext cx="4251601" cy="4804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600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3F9BA41F-0BDD-424A-B6B0-CF84B324F1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811" t="20770" r="21311"/>
          <a:stretch/>
        </p:blipFill>
        <p:spPr>
          <a:xfrm>
            <a:off x="2608288" y="1199212"/>
            <a:ext cx="7300211" cy="5432261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8F759A5D-1D19-49D0-9DE3-937387909FC0}"/>
              </a:ext>
            </a:extLst>
          </p:cNvPr>
          <p:cNvSpPr txBox="1">
            <a:spLocks/>
          </p:cNvSpPr>
          <p:nvPr/>
        </p:nvSpPr>
        <p:spPr>
          <a:xfrm>
            <a:off x="1277258" y="255188"/>
            <a:ext cx="9303656" cy="77456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3600" dirty="0">
                <a:solidFill>
                  <a:srgbClr val="7030A0"/>
                </a:solidFill>
                <a:latin typeface="Impact" panose="020B0806030902050204" pitchFamily="34" charset="0"/>
              </a:rPr>
              <a:t>นักเรียนฝึกทำแบบฝึกหัดตามใบงาน แล้ว ถ่ายภาพส่งเข้าไลน์ครูผู้สอน</a:t>
            </a:r>
          </a:p>
        </p:txBody>
      </p:sp>
    </p:spTree>
    <p:extLst>
      <p:ext uri="{BB962C8B-B14F-4D97-AF65-F5344CB8AC3E}">
        <p14:creationId xmlns:p14="http://schemas.microsoft.com/office/powerpoint/2010/main" val="8618206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5CFCF5CE-DAA3-43C9-8D9C-F5E1B1EE50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4138" y="177983"/>
            <a:ext cx="9144000" cy="1156142"/>
          </a:xfrm>
        </p:spPr>
        <p:txBody>
          <a:bodyPr/>
          <a:lstStyle/>
          <a:p>
            <a:r>
              <a:rPr lang="th-TH" dirty="0"/>
              <a:t>ติดต่อ ครูฝ่ายไอที (</a:t>
            </a:r>
            <a:r>
              <a:rPr lang="en-US" dirty="0"/>
              <a:t>IT)</a:t>
            </a:r>
            <a:r>
              <a:rPr lang="th-TH" dirty="0"/>
              <a:t> ทาง </a:t>
            </a:r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A08A48C-7BF0-413E-A4F5-42E6D722D0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9486" y="365073"/>
            <a:ext cx="969052" cy="969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E9CDD38D-B1BB-41D3-9EB9-8B28F15B2F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5995" y="1559732"/>
            <a:ext cx="5120285" cy="5120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6942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AB36C067-A50E-41C0-9978-4F060E82E5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243" y="761202"/>
            <a:ext cx="9818557" cy="5371129"/>
          </a:xfrm>
          <a:prstGeom prst="rect">
            <a:avLst/>
          </a:prstGeom>
        </p:spPr>
      </p:pic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id="{85C592C9-B9D9-4FC5-9CB7-4816CA0DA3EA}"/>
              </a:ext>
            </a:extLst>
          </p:cNvPr>
          <p:cNvSpPr/>
          <p:nvPr/>
        </p:nvSpPr>
        <p:spPr>
          <a:xfrm>
            <a:off x="3427248" y="2352738"/>
            <a:ext cx="495225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Thank You</a:t>
            </a:r>
            <a:endParaRPr lang="th-TH" sz="80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747815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DD0006C4-C300-4097-A008-70B89E96D0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01" b="42515"/>
          <a:stretch/>
        </p:blipFill>
        <p:spPr>
          <a:xfrm>
            <a:off x="8123837" y="3013022"/>
            <a:ext cx="3859132" cy="353767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5AB8978-CD46-41A3-9815-67B4A09D7652}"/>
              </a:ext>
            </a:extLst>
          </p:cNvPr>
          <p:cNvSpPr txBox="1">
            <a:spLocks/>
          </p:cNvSpPr>
          <p:nvPr/>
        </p:nvSpPr>
        <p:spPr>
          <a:xfrm>
            <a:off x="909076" y="1133589"/>
            <a:ext cx="10705514" cy="20182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hlinkClick r:id="rId3"/>
              </a:rPr>
              <a:t>https://portaltst.thebrightgroupthailand.com</a:t>
            </a:r>
            <a:endParaRPr lang="th-TH" dirty="0"/>
          </a:p>
          <a:p>
            <a:r>
              <a:rPr lang="th-TH" dirty="0"/>
              <a:t>หรือเว็บไซต์ โรงเรียน </a:t>
            </a:r>
            <a:r>
              <a:rPr lang="en-US" dirty="0">
                <a:hlinkClick r:id="rId4"/>
              </a:rPr>
              <a:t>www.ms.ac.th</a:t>
            </a:r>
            <a:endParaRPr lang="th-TH" dirty="0"/>
          </a:p>
          <a:p>
            <a:endParaRPr lang="th-TH" dirty="0"/>
          </a:p>
        </p:txBody>
      </p:sp>
      <p:sp>
        <p:nvSpPr>
          <p:cNvPr id="7" name="สี่เหลี่ยมผืนผ้า: มุมมน 6">
            <a:extLst>
              <a:ext uri="{FF2B5EF4-FFF2-40B4-BE49-F238E27FC236}">
                <a16:creationId xmlns:a16="http://schemas.microsoft.com/office/drawing/2014/main" id="{3B57DF30-68F1-4F04-A1D4-001F94820A69}"/>
              </a:ext>
            </a:extLst>
          </p:cNvPr>
          <p:cNvSpPr/>
          <p:nvPr/>
        </p:nvSpPr>
        <p:spPr>
          <a:xfrm>
            <a:off x="8048887" y="3366973"/>
            <a:ext cx="2083633" cy="187943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สี่เหลี่ยมผืนผ้า: มุมมน 7">
            <a:extLst>
              <a:ext uri="{FF2B5EF4-FFF2-40B4-BE49-F238E27FC236}">
                <a16:creationId xmlns:a16="http://schemas.microsoft.com/office/drawing/2014/main" id="{CE501C6D-1607-42B5-90E6-82AA504BD847}"/>
              </a:ext>
            </a:extLst>
          </p:cNvPr>
          <p:cNvSpPr/>
          <p:nvPr/>
        </p:nvSpPr>
        <p:spPr>
          <a:xfrm>
            <a:off x="8048887" y="5246406"/>
            <a:ext cx="2083633" cy="39848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สี่เหลี่ยมผืนผ้า 8">
            <a:extLst>
              <a:ext uri="{FF2B5EF4-FFF2-40B4-BE49-F238E27FC236}">
                <a16:creationId xmlns:a16="http://schemas.microsoft.com/office/drawing/2014/main" id="{4154F209-49E3-4D54-9468-4870B8336410}"/>
              </a:ext>
            </a:extLst>
          </p:cNvPr>
          <p:cNvSpPr/>
          <p:nvPr/>
        </p:nvSpPr>
        <p:spPr>
          <a:xfrm>
            <a:off x="638513" y="4057674"/>
            <a:ext cx="525336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400" dirty="0"/>
              <a:t>คลิกเข้าสู่ ระบบการเรียนออนไลน์</a:t>
            </a:r>
          </a:p>
        </p:txBody>
      </p:sp>
      <p:cxnSp>
        <p:nvCxnSpPr>
          <p:cNvPr id="11" name="ลูกศรเชื่อมต่อแบบตรง 10">
            <a:extLst>
              <a:ext uri="{FF2B5EF4-FFF2-40B4-BE49-F238E27FC236}">
                <a16:creationId xmlns:a16="http://schemas.microsoft.com/office/drawing/2014/main" id="{398B6646-953E-4BC8-B5C5-D70EF9DFD2C0}"/>
              </a:ext>
            </a:extLst>
          </p:cNvPr>
          <p:cNvCxnSpPr>
            <a:cxnSpLocks/>
          </p:cNvCxnSpPr>
          <p:nvPr/>
        </p:nvCxnSpPr>
        <p:spPr>
          <a:xfrm flipH="1">
            <a:off x="5891874" y="3844979"/>
            <a:ext cx="2157013" cy="56576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ลูกศรเชื่อมต่อแบบตรง 16">
            <a:extLst>
              <a:ext uri="{FF2B5EF4-FFF2-40B4-BE49-F238E27FC236}">
                <a16:creationId xmlns:a16="http://schemas.microsoft.com/office/drawing/2014/main" id="{088A15AD-0D93-43E0-9676-08CC14D31077}"/>
              </a:ext>
            </a:extLst>
          </p:cNvPr>
          <p:cNvCxnSpPr>
            <a:cxnSpLocks/>
            <a:stCxn id="8" idx="1"/>
          </p:cNvCxnSpPr>
          <p:nvPr/>
        </p:nvCxnSpPr>
        <p:spPr>
          <a:xfrm flipH="1" flipV="1">
            <a:off x="5891875" y="4442395"/>
            <a:ext cx="2157012" cy="100325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31369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รูปภาพ 10">
            <a:extLst>
              <a:ext uri="{FF2B5EF4-FFF2-40B4-BE49-F238E27FC236}">
                <a16:creationId xmlns:a16="http://schemas.microsoft.com/office/drawing/2014/main" id="{B24BF81B-2592-4EF7-996F-AA8CADC555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15" b="14782"/>
          <a:stretch/>
        </p:blipFill>
        <p:spPr>
          <a:xfrm>
            <a:off x="4448743" y="2282284"/>
            <a:ext cx="3570995" cy="457571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F23DD4F-20D4-42BF-A462-ADCD0CF3535B}"/>
              </a:ext>
            </a:extLst>
          </p:cNvPr>
          <p:cNvSpPr txBox="1"/>
          <p:nvPr/>
        </p:nvSpPr>
        <p:spPr>
          <a:xfrm>
            <a:off x="5070730" y="4654149"/>
            <a:ext cx="2327020" cy="405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UserName</a:t>
            </a:r>
            <a:r>
              <a:rPr lang="en-US" sz="2000" dirty="0"/>
              <a:t>:</a:t>
            </a:r>
            <a:endParaRPr lang="th-TH" sz="2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DA13EC-C2F0-43FC-A259-E5C21F040093}"/>
              </a:ext>
            </a:extLst>
          </p:cNvPr>
          <p:cNvSpPr txBox="1"/>
          <p:nvPr/>
        </p:nvSpPr>
        <p:spPr>
          <a:xfrm>
            <a:off x="5084521" y="5110769"/>
            <a:ext cx="23270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h-TH"/>
            </a:defPPr>
            <a:lvl1pPr>
              <a:defRPr sz="2000"/>
            </a:lvl1pPr>
          </a:lstStyle>
          <a:p>
            <a:r>
              <a:rPr lang="en-US" dirty="0"/>
              <a:t>Password:</a:t>
            </a:r>
            <a:endParaRPr lang="th-TH" dirty="0"/>
          </a:p>
        </p:txBody>
      </p:sp>
      <p:sp>
        <p:nvSpPr>
          <p:cNvPr id="12" name="ชื่อเรื่อง 1">
            <a:extLst>
              <a:ext uri="{FF2B5EF4-FFF2-40B4-BE49-F238E27FC236}">
                <a16:creationId xmlns:a16="http://schemas.microsoft.com/office/drawing/2014/main" id="{7D587C21-A809-417C-9812-7282ACCFA887}"/>
              </a:ext>
            </a:extLst>
          </p:cNvPr>
          <p:cNvSpPr txBox="1">
            <a:spLocks/>
          </p:cNvSpPr>
          <p:nvPr/>
        </p:nvSpPr>
        <p:spPr>
          <a:xfrm>
            <a:off x="463445" y="-314589"/>
            <a:ext cx="11348803" cy="306132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  </a:t>
            </a:r>
            <a:r>
              <a:rPr lang="th-TH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ให้นักเรียนกรอก </a:t>
            </a:r>
            <a:r>
              <a:rPr lang="en-US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User </a:t>
            </a:r>
            <a:r>
              <a:rPr lang="th-TH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</a:t>
            </a:r>
            <a:r>
              <a:rPr lang="en-US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Password</a:t>
            </a:r>
            <a:b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User :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ให้กรอกรหัสประจำตัวนักเรียนใส่ตัว </a:t>
            </a:r>
            <a:r>
              <a:rPr lang="en-US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นำหน้า เช่น </a:t>
            </a:r>
            <a:r>
              <a:rPr lang="en-US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15472</a:t>
            </a:r>
            <a:b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en-US" sz="59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Password : </a:t>
            </a:r>
            <a:r>
              <a:rPr lang="th-TH" sz="59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ให้กรอกรหัสประจำตัวนักเรียนใส่ตัว </a:t>
            </a:r>
            <a:r>
              <a:rPr lang="en-US" sz="59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</a:t>
            </a:r>
            <a:r>
              <a:rPr lang="en-US" sz="59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59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นำหน้า เช่น </a:t>
            </a:r>
            <a:r>
              <a:rPr lang="en-US" sz="59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</a:t>
            </a:r>
            <a:r>
              <a:rPr lang="en-US" sz="59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15472</a:t>
            </a:r>
            <a:br>
              <a:rPr lang="en-US" sz="5900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en-US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 </a:t>
            </a:r>
            <a:r>
              <a:rPr lang="th-TH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สามารถดูรหัสประจำตัวนักเรียนบนบัตรประจำตัว</a:t>
            </a:r>
            <a:b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719577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73852919-93E9-4FF0-A5FA-D7C8E14DD1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62"/>
          <a:stretch/>
        </p:blipFill>
        <p:spPr>
          <a:xfrm>
            <a:off x="586111" y="1514007"/>
            <a:ext cx="4304184" cy="5343993"/>
          </a:xfrm>
          <a:prstGeom prst="rect">
            <a:avLst/>
          </a:prstGeom>
        </p:spPr>
      </p:pic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A506914B-B1F8-4AD7-92B0-81CB67745AA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36"/>
          <a:stretch/>
        </p:blipFill>
        <p:spPr>
          <a:xfrm>
            <a:off x="6718521" y="1514007"/>
            <a:ext cx="4241357" cy="5343993"/>
          </a:xfrm>
          <a:prstGeom prst="rect">
            <a:avLst/>
          </a:prstGeom>
        </p:spPr>
      </p:pic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298A4366-0646-4223-B709-3FBA3BE6E625}"/>
              </a:ext>
            </a:extLst>
          </p:cNvPr>
          <p:cNvSpPr txBox="1"/>
          <p:nvPr/>
        </p:nvSpPr>
        <p:spPr>
          <a:xfrm>
            <a:off x="3972393" y="329784"/>
            <a:ext cx="2746128" cy="5232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dirty="0"/>
              <a:t>คลิกดูเพื่อดูแถบเมนู</a:t>
            </a:r>
            <a:endParaRPr lang="en-US" dirty="0"/>
          </a:p>
        </p:txBody>
      </p:sp>
      <p:sp>
        <p:nvSpPr>
          <p:cNvPr id="7" name="วงรี 6">
            <a:extLst>
              <a:ext uri="{FF2B5EF4-FFF2-40B4-BE49-F238E27FC236}">
                <a16:creationId xmlns:a16="http://schemas.microsoft.com/office/drawing/2014/main" id="{779E5D28-2D1E-4F94-A766-55D00EFDE37B}"/>
              </a:ext>
            </a:extLst>
          </p:cNvPr>
          <p:cNvSpPr/>
          <p:nvPr/>
        </p:nvSpPr>
        <p:spPr>
          <a:xfrm>
            <a:off x="586111" y="1380765"/>
            <a:ext cx="711201" cy="63862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วงรี 7">
            <a:extLst>
              <a:ext uri="{FF2B5EF4-FFF2-40B4-BE49-F238E27FC236}">
                <a16:creationId xmlns:a16="http://schemas.microsoft.com/office/drawing/2014/main" id="{39512E9A-9098-4ADF-883C-716C17AAA893}"/>
              </a:ext>
            </a:extLst>
          </p:cNvPr>
          <p:cNvSpPr/>
          <p:nvPr/>
        </p:nvSpPr>
        <p:spPr>
          <a:xfrm>
            <a:off x="7559035" y="1380765"/>
            <a:ext cx="711201" cy="63862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ลูกศรเชื่อมต่อแบบตรง 8">
            <a:extLst>
              <a:ext uri="{FF2B5EF4-FFF2-40B4-BE49-F238E27FC236}">
                <a16:creationId xmlns:a16="http://schemas.microsoft.com/office/drawing/2014/main" id="{81B2DEE9-9A6C-4EC8-A965-45DBD133829F}"/>
              </a:ext>
            </a:extLst>
          </p:cNvPr>
          <p:cNvCxnSpPr>
            <a:cxnSpLocks/>
          </p:cNvCxnSpPr>
          <p:nvPr/>
        </p:nvCxnSpPr>
        <p:spPr>
          <a:xfrm flipH="1">
            <a:off x="1059321" y="780138"/>
            <a:ext cx="2906731" cy="63862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ลูกศรเชื่อมต่อแบบตรง 10">
            <a:extLst>
              <a:ext uri="{FF2B5EF4-FFF2-40B4-BE49-F238E27FC236}">
                <a16:creationId xmlns:a16="http://schemas.microsoft.com/office/drawing/2014/main" id="{94135383-BB43-43E8-BE4A-B070E1E097EB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6718521" y="591394"/>
            <a:ext cx="1097519" cy="78937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สี่เหลี่ยมผืนผ้า 15">
            <a:extLst>
              <a:ext uri="{FF2B5EF4-FFF2-40B4-BE49-F238E27FC236}">
                <a16:creationId xmlns:a16="http://schemas.microsoft.com/office/drawing/2014/main" id="{6305E291-AC49-4C7A-8A44-C6FE60B97ED3}"/>
              </a:ext>
            </a:extLst>
          </p:cNvPr>
          <p:cNvSpPr/>
          <p:nvPr/>
        </p:nvSpPr>
        <p:spPr>
          <a:xfrm>
            <a:off x="1232122" y="1903623"/>
            <a:ext cx="1814286" cy="49802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7" name="สี่เหลี่ยมผืนผ้า 16">
            <a:extLst>
              <a:ext uri="{FF2B5EF4-FFF2-40B4-BE49-F238E27FC236}">
                <a16:creationId xmlns:a16="http://schemas.microsoft.com/office/drawing/2014/main" id="{77A37C4D-D23E-4BA6-8AFF-D7C1A63770BB}"/>
              </a:ext>
            </a:extLst>
          </p:cNvPr>
          <p:cNvSpPr/>
          <p:nvPr/>
        </p:nvSpPr>
        <p:spPr>
          <a:xfrm>
            <a:off x="7651043" y="2260680"/>
            <a:ext cx="2347395" cy="49802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867811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>
            <a:extLst>
              <a:ext uri="{FF2B5EF4-FFF2-40B4-BE49-F238E27FC236}">
                <a16:creationId xmlns:a16="http://schemas.microsoft.com/office/drawing/2014/main" id="{2DA179A9-6FA4-4448-9338-0699B7178689}"/>
              </a:ext>
            </a:extLst>
          </p:cNvPr>
          <p:cNvSpPr txBox="1">
            <a:spLocks/>
          </p:cNvSpPr>
          <p:nvPr/>
        </p:nvSpPr>
        <p:spPr>
          <a:xfrm>
            <a:off x="838200" y="181428"/>
            <a:ext cx="10515600" cy="9992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b="1">
                <a:solidFill>
                  <a:srgbClr val="FF0000"/>
                </a:solidFill>
              </a:rPr>
              <a:t>เข้าสู่หน้าจอระบบเรียนออนไลน์ </a:t>
            </a:r>
            <a:r>
              <a:rPr lang="en-US" b="1">
                <a:solidFill>
                  <a:srgbClr val="FF0000"/>
                </a:solidFill>
              </a:rPr>
              <a:t>SMS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สี่เหลี่ยมผืนผ้า 6">
            <a:extLst>
              <a:ext uri="{FF2B5EF4-FFF2-40B4-BE49-F238E27FC236}">
                <a16:creationId xmlns:a16="http://schemas.microsoft.com/office/drawing/2014/main" id="{C2005F54-2F66-457A-89A1-32FA04EC6CE7}"/>
              </a:ext>
            </a:extLst>
          </p:cNvPr>
          <p:cNvSpPr/>
          <p:nvPr/>
        </p:nvSpPr>
        <p:spPr>
          <a:xfrm>
            <a:off x="2467429" y="2554514"/>
            <a:ext cx="9608456" cy="41220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กล่องข้อความ 8">
            <a:extLst>
              <a:ext uri="{FF2B5EF4-FFF2-40B4-BE49-F238E27FC236}">
                <a16:creationId xmlns:a16="http://schemas.microsoft.com/office/drawing/2014/main" id="{B127F4DE-26EC-4B48-B20F-9F3811EF8082}"/>
              </a:ext>
            </a:extLst>
          </p:cNvPr>
          <p:cNvSpPr txBox="1"/>
          <p:nvPr/>
        </p:nvSpPr>
        <p:spPr>
          <a:xfrm>
            <a:off x="6581159" y="2977789"/>
            <a:ext cx="4241357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dirty="0"/>
              <a:t>ชั้นเรียน</a:t>
            </a:r>
          </a:p>
          <a:p>
            <a:endParaRPr lang="th-TH" sz="1400" dirty="0"/>
          </a:p>
          <a:p>
            <a:r>
              <a:rPr lang="th-TH" sz="2200" dirty="0"/>
              <a:t>ห้องเรียน</a:t>
            </a:r>
          </a:p>
          <a:p>
            <a:endParaRPr lang="th-TH" sz="1600" dirty="0"/>
          </a:p>
          <a:p>
            <a:r>
              <a:rPr lang="th-TH" sz="2200" dirty="0"/>
              <a:t>รายวิชา</a:t>
            </a:r>
          </a:p>
          <a:p>
            <a:endParaRPr lang="th-TH" sz="3200" dirty="0"/>
          </a:p>
          <a:p>
            <a:r>
              <a:rPr lang="th-TH" sz="2200" dirty="0"/>
              <a:t>กำหนดการสอน</a:t>
            </a:r>
          </a:p>
          <a:p>
            <a:endParaRPr lang="th-TH" sz="1800" dirty="0"/>
          </a:p>
          <a:p>
            <a:r>
              <a:rPr lang="th-TH" sz="2200" dirty="0"/>
              <a:t>คู่มือการสอน</a:t>
            </a:r>
          </a:p>
          <a:p>
            <a:endParaRPr lang="th-TH" sz="1800" dirty="0"/>
          </a:p>
          <a:p>
            <a:r>
              <a:rPr lang="th-TH" sz="2200" dirty="0">
                <a:solidFill>
                  <a:srgbClr val="FF0000"/>
                </a:solidFill>
              </a:rPr>
              <a:t>ตารางเวลาเรียน  (ใช้ในการเข้าเรียนทุกวัน)</a:t>
            </a:r>
          </a:p>
          <a:p>
            <a:endParaRPr lang="en-US" sz="2200" dirty="0"/>
          </a:p>
        </p:txBody>
      </p:sp>
      <p:pic>
        <p:nvPicPr>
          <p:cNvPr id="20" name="รูปภาพ 19">
            <a:extLst>
              <a:ext uri="{FF2B5EF4-FFF2-40B4-BE49-F238E27FC236}">
                <a16:creationId xmlns:a16="http://schemas.microsoft.com/office/drawing/2014/main" id="{0820080E-0AE8-4B01-8EA0-9B4FF1026E3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36"/>
          <a:stretch/>
        </p:blipFill>
        <p:spPr>
          <a:xfrm>
            <a:off x="1529858" y="1332579"/>
            <a:ext cx="4241357" cy="5343993"/>
          </a:xfrm>
          <a:prstGeom prst="rect">
            <a:avLst/>
          </a:prstGeom>
        </p:spPr>
      </p:pic>
      <p:cxnSp>
        <p:nvCxnSpPr>
          <p:cNvPr id="22" name="ลูกศรเชื่อมต่อแบบตรง 21">
            <a:extLst>
              <a:ext uri="{FF2B5EF4-FFF2-40B4-BE49-F238E27FC236}">
                <a16:creationId xmlns:a16="http://schemas.microsoft.com/office/drawing/2014/main" id="{413D44DF-7CC1-4F81-B30C-AFF015A6C07B}"/>
              </a:ext>
            </a:extLst>
          </p:cNvPr>
          <p:cNvCxnSpPr/>
          <p:nvPr/>
        </p:nvCxnSpPr>
        <p:spPr>
          <a:xfrm flipH="1">
            <a:off x="2278505" y="3177915"/>
            <a:ext cx="4302654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ลูกศรเชื่อมต่อแบบตรง 22">
            <a:extLst>
              <a:ext uri="{FF2B5EF4-FFF2-40B4-BE49-F238E27FC236}">
                <a16:creationId xmlns:a16="http://schemas.microsoft.com/office/drawing/2014/main" id="{5B53C00F-C878-4E29-B012-691B7EC9E41F}"/>
              </a:ext>
            </a:extLst>
          </p:cNvPr>
          <p:cNvCxnSpPr/>
          <p:nvPr/>
        </p:nvCxnSpPr>
        <p:spPr>
          <a:xfrm flipH="1">
            <a:off x="2278505" y="3735049"/>
            <a:ext cx="4302654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ลูกศรเชื่อมต่อแบบตรง 23">
            <a:extLst>
              <a:ext uri="{FF2B5EF4-FFF2-40B4-BE49-F238E27FC236}">
                <a16:creationId xmlns:a16="http://schemas.microsoft.com/office/drawing/2014/main" id="{21E8C4CD-EB36-4339-9A87-6BEB73F7662C}"/>
              </a:ext>
            </a:extLst>
          </p:cNvPr>
          <p:cNvCxnSpPr/>
          <p:nvPr/>
        </p:nvCxnSpPr>
        <p:spPr>
          <a:xfrm flipH="1">
            <a:off x="2278505" y="4349646"/>
            <a:ext cx="4302654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ลูกศรเชื่อมต่อแบบตรง 24">
            <a:extLst>
              <a:ext uri="{FF2B5EF4-FFF2-40B4-BE49-F238E27FC236}">
                <a16:creationId xmlns:a16="http://schemas.microsoft.com/office/drawing/2014/main" id="{289DE181-CB57-4696-9AC7-563DBAF171B6}"/>
              </a:ext>
            </a:extLst>
          </p:cNvPr>
          <p:cNvCxnSpPr/>
          <p:nvPr/>
        </p:nvCxnSpPr>
        <p:spPr>
          <a:xfrm flipH="1">
            <a:off x="2278505" y="5041692"/>
            <a:ext cx="4302654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ลูกศรเชื่อมต่อแบบตรง 25">
            <a:extLst>
              <a:ext uri="{FF2B5EF4-FFF2-40B4-BE49-F238E27FC236}">
                <a16:creationId xmlns:a16="http://schemas.microsoft.com/office/drawing/2014/main" id="{EE1C3E35-CC2B-404C-B518-B3F6D06A455E}"/>
              </a:ext>
            </a:extLst>
          </p:cNvPr>
          <p:cNvCxnSpPr/>
          <p:nvPr/>
        </p:nvCxnSpPr>
        <p:spPr>
          <a:xfrm flipH="1">
            <a:off x="2278505" y="5673777"/>
            <a:ext cx="4302654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ลูกศรเชื่อมต่อแบบตรง 26">
            <a:extLst>
              <a:ext uri="{FF2B5EF4-FFF2-40B4-BE49-F238E27FC236}">
                <a16:creationId xmlns:a16="http://schemas.microsoft.com/office/drawing/2014/main" id="{8778CDB2-BC86-423B-BAA5-C14690D4AC5D}"/>
              </a:ext>
            </a:extLst>
          </p:cNvPr>
          <p:cNvCxnSpPr/>
          <p:nvPr/>
        </p:nvCxnSpPr>
        <p:spPr>
          <a:xfrm flipH="1">
            <a:off x="2278505" y="6363325"/>
            <a:ext cx="4302654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53406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0B8352C3-9D38-414D-A7EA-2FB2091A80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803"/>
          <a:stretch/>
        </p:blipFill>
        <p:spPr>
          <a:xfrm>
            <a:off x="840335" y="809469"/>
            <a:ext cx="3855697" cy="6048531"/>
          </a:xfrm>
          <a:prstGeom prst="rect">
            <a:avLst/>
          </a:prstGeom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986FFCB7-0B42-431B-8186-63164F4CBB1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803"/>
          <a:stretch/>
        </p:blipFill>
        <p:spPr>
          <a:xfrm>
            <a:off x="6836401" y="809469"/>
            <a:ext cx="3855697" cy="6048531"/>
          </a:xfrm>
          <a:prstGeom prst="rect">
            <a:avLst/>
          </a:prstGeom>
        </p:spPr>
      </p:pic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122FAC33-F855-4044-872E-11CE53C6A10F}"/>
              </a:ext>
            </a:extLst>
          </p:cNvPr>
          <p:cNvSpPr txBox="1"/>
          <p:nvPr/>
        </p:nvSpPr>
        <p:spPr>
          <a:xfrm>
            <a:off x="1844676" y="286249"/>
            <a:ext cx="21114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/>
              <a:t>รายละเอียดชั้นเรียน</a:t>
            </a:r>
            <a:endParaRPr lang="en-US" dirty="0"/>
          </a:p>
        </p:txBody>
      </p:sp>
      <p:sp>
        <p:nvSpPr>
          <p:cNvPr id="8" name="กล่องข้อความ 7">
            <a:extLst>
              <a:ext uri="{FF2B5EF4-FFF2-40B4-BE49-F238E27FC236}">
                <a16:creationId xmlns:a16="http://schemas.microsoft.com/office/drawing/2014/main" id="{E4E7FD4B-1D93-4158-A438-C2859CB92140}"/>
              </a:ext>
            </a:extLst>
          </p:cNvPr>
          <p:cNvSpPr txBox="1"/>
          <p:nvPr/>
        </p:nvSpPr>
        <p:spPr>
          <a:xfrm>
            <a:off x="7495970" y="286249"/>
            <a:ext cx="21066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/>
              <a:t>รายละเอียดรายวิชา</a:t>
            </a:r>
            <a:endParaRPr lang="en-US" dirty="0"/>
          </a:p>
        </p:txBody>
      </p:sp>
      <p:sp>
        <p:nvSpPr>
          <p:cNvPr id="9" name="วงรี 8">
            <a:extLst>
              <a:ext uri="{FF2B5EF4-FFF2-40B4-BE49-F238E27FC236}">
                <a16:creationId xmlns:a16="http://schemas.microsoft.com/office/drawing/2014/main" id="{84656B08-8918-4F0A-BAFA-1FF8D236AC1E}"/>
              </a:ext>
            </a:extLst>
          </p:cNvPr>
          <p:cNvSpPr/>
          <p:nvPr/>
        </p:nvSpPr>
        <p:spPr>
          <a:xfrm>
            <a:off x="990237" y="3777521"/>
            <a:ext cx="509665" cy="49467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วงรี 9">
            <a:extLst>
              <a:ext uri="{FF2B5EF4-FFF2-40B4-BE49-F238E27FC236}">
                <a16:creationId xmlns:a16="http://schemas.microsoft.com/office/drawing/2014/main" id="{DCE11081-AA45-4F70-AC0A-5BF5BC306513}"/>
              </a:ext>
            </a:extLst>
          </p:cNvPr>
          <p:cNvSpPr/>
          <p:nvPr/>
        </p:nvSpPr>
        <p:spPr>
          <a:xfrm>
            <a:off x="6986305" y="3803754"/>
            <a:ext cx="509665" cy="49467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วงรี 10">
            <a:extLst>
              <a:ext uri="{FF2B5EF4-FFF2-40B4-BE49-F238E27FC236}">
                <a16:creationId xmlns:a16="http://schemas.microsoft.com/office/drawing/2014/main" id="{58785822-B73D-43A2-B1D6-2139E3663A75}"/>
              </a:ext>
            </a:extLst>
          </p:cNvPr>
          <p:cNvSpPr/>
          <p:nvPr/>
        </p:nvSpPr>
        <p:spPr>
          <a:xfrm>
            <a:off x="7939616" y="4420849"/>
            <a:ext cx="649748" cy="49467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3269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77CEFC4-178E-414B-BFBD-5E6D6E554785}"/>
              </a:ext>
            </a:extLst>
          </p:cNvPr>
          <p:cNvSpPr txBox="1">
            <a:spLocks/>
          </p:cNvSpPr>
          <p:nvPr/>
        </p:nvSpPr>
        <p:spPr>
          <a:xfrm>
            <a:off x="505238" y="1027734"/>
            <a:ext cx="1858618" cy="774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3600" dirty="0"/>
              <a:t>2.1 คลิกเมนู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4AE198-279B-4E33-993B-3A68F2CCE1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3856" y="1196610"/>
            <a:ext cx="1674434" cy="436809"/>
          </a:xfrm>
          <a:prstGeom prst="rect">
            <a:avLst/>
          </a:prstGeom>
        </p:spPr>
      </p:pic>
      <p:sp>
        <p:nvSpPr>
          <p:cNvPr id="28" name="Oval 27">
            <a:extLst>
              <a:ext uri="{FF2B5EF4-FFF2-40B4-BE49-F238E27FC236}">
                <a16:creationId xmlns:a16="http://schemas.microsoft.com/office/drawing/2014/main" id="{4FCF67BB-A4FC-4390-AE7C-675934487BA4}"/>
              </a:ext>
            </a:extLst>
          </p:cNvPr>
          <p:cNvSpPr/>
          <p:nvPr/>
        </p:nvSpPr>
        <p:spPr>
          <a:xfrm>
            <a:off x="888315" y="145638"/>
            <a:ext cx="607075" cy="56515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latin typeface="Impact" panose="020B0806030902050204" pitchFamily="34" charset="0"/>
              </a:rPr>
              <a:t>2</a:t>
            </a: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3773EBD8-676C-4B36-B209-C3B95B6734D3}"/>
              </a:ext>
            </a:extLst>
          </p:cNvPr>
          <p:cNvSpPr txBox="1">
            <a:spLocks/>
          </p:cNvSpPr>
          <p:nvPr/>
        </p:nvSpPr>
        <p:spPr>
          <a:xfrm>
            <a:off x="1434547" y="207634"/>
            <a:ext cx="9303656" cy="77456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3600" dirty="0">
                <a:latin typeface="# BANGLIKOSANA@ARTY.fog" panose="00000400000000000000" pitchFamily="2" charset="-34"/>
                <a:cs typeface="# BANGLIKOSANA@ARTY.fog" panose="00000400000000000000" pitchFamily="2" charset="-34"/>
              </a:rPr>
              <a:t>ขั้นตอนการดูและโหลดหัวข้อการเรียนการสอนรายวิชา </a:t>
            </a:r>
            <a:r>
              <a:rPr lang="en-US" sz="3200" dirty="0">
                <a:solidFill>
                  <a:srgbClr val="7030A0"/>
                </a:solidFill>
                <a:latin typeface="Impact" panose="020B0806030902050204" pitchFamily="34" charset="0"/>
              </a:rPr>
              <a:t>( Syllabus )</a:t>
            </a:r>
            <a:endParaRPr lang="th-TH" sz="3600" dirty="0">
              <a:solidFill>
                <a:srgbClr val="7030A0"/>
              </a:solidFill>
              <a:latin typeface="Impact" panose="020B0806030902050204" pitchFamily="34" charset="0"/>
            </a:endParaRP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CFD8531D-4987-4C9D-9398-88CCD392C54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459"/>
          <a:stretch/>
        </p:blipFill>
        <p:spPr>
          <a:xfrm>
            <a:off x="2363856" y="1759493"/>
            <a:ext cx="3855697" cy="4890874"/>
          </a:xfrm>
          <a:prstGeom prst="rect">
            <a:avLst/>
          </a:prstGeom>
        </p:spPr>
      </p:pic>
      <p:sp>
        <p:nvSpPr>
          <p:cNvPr id="15" name="วงรี 14">
            <a:extLst>
              <a:ext uri="{FF2B5EF4-FFF2-40B4-BE49-F238E27FC236}">
                <a16:creationId xmlns:a16="http://schemas.microsoft.com/office/drawing/2014/main" id="{6FA89563-F37E-4410-8DCA-E2C0F01D2A2D}"/>
              </a:ext>
            </a:extLst>
          </p:cNvPr>
          <p:cNvSpPr/>
          <p:nvPr/>
        </p:nvSpPr>
        <p:spPr>
          <a:xfrm>
            <a:off x="3493687" y="4796852"/>
            <a:ext cx="833933" cy="41847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วงรี 16">
            <a:extLst>
              <a:ext uri="{FF2B5EF4-FFF2-40B4-BE49-F238E27FC236}">
                <a16:creationId xmlns:a16="http://schemas.microsoft.com/office/drawing/2014/main" id="{89A52A93-0597-4EA2-92CA-D57D8A386EC7}"/>
              </a:ext>
            </a:extLst>
          </p:cNvPr>
          <p:cNvSpPr/>
          <p:nvPr/>
        </p:nvSpPr>
        <p:spPr>
          <a:xfrm>
            <a:off x="4327620" y="4816746"/>
            <a:ext cx="833933" cy="41847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0554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8202E226-BA4F-489D-9CAA-DD52AD58A8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459"/>
          <a:stretch/>
        </p:blipFill>
        <p:spPr>
          <a:xfrm>
            <a:off x="6638455" y="1688544"/>
            <a:ext cx="3855697" cy="4890874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677CEFC4-178E-414B-BFBD-5E6D6E554785}"/>
              </a:ext>
            </a:extLst>
          </p:cNvPr>
          <p:cNvSpPr txBox="1">
            <a:spLocks/>
          </p:cNvSpPr>
          <p:nvPr/>
        </p:nvSpPr>
        <p:spPr>
          <a:xfrm>
            <a:off x="524488" y="904303"/>
            <a:ext cx="1858618" cy="774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3600" dirty="0"/>
              <a:t>2.2 คลิกปุ่ม 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4FCF67BB-A4FC-4390-AE7C-675934487BA4}"/>
              </a:ext>
            </a:extLst>
          </p:cNvPr>
          <p:cNvSpPr/>
          <p:nvPr/>
        </p:nvSpPr>
        <p:spPr>
          <a:xfrm>
            <a:off x="888315" y="145638"/>
            <a:ext cx="607075" cy="56515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latin typeface="Impact" panose="020B0806030902050204" pitchFamily="34" charset="0"/>
              </a:rPr>
              <a:t>2</a:t>
            </a: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3773EBD8-676C-4B36-B209-C3B95B6734D3}"/>
              </a:ext>
            </a:extLst>
          </p:cNvPr>
          <p:cNvSpPr txBox="1">
            <a:spLocks/>
          </p:cNvSpPr>
          <p:nvPr/>
        </p:nvSpPr>
        <p:spPr>
          <a:xfrm>
            <a:off x="1434547" y="207634"/>
            <a:ext cx="9303656" cy="77456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3600" dirty="0">
                <a:latin typeface="# BANGLIKOSANA@ARTY.fog" panose="00000400000000000000" pitchFamily="2" charset="-34"/>
                <a:cs typeface="# BANGLIKOSANA@ARTY.fog" panose="00000400000000000000" pitchFamily="2" charset="-34"/>
              </a:rPr>
              <a:t>ขั้นตอนการดูและโหลดหัวข้อการเรียนการสอนรายวิชา </a:t>
            </a:r>
            <a:r>
              <a:rPr lang="en-US" sz="3200" dirty="0">
                <a:solidFill>
                  <a:srgbClr val="7030A0"/>
                </a:solidFill>
                <a:latin typeface="Impact" panose="020B0806030902050204" pitchFamily="34" charset="0"/>
              </a:rPr>
              <a:t>( Syllabus )</a:t>
            </a:r>
            <a:endParaRPr lang="th-TH" sz="3600" dirty="0">
              <a:solidFill>
                <a:srgbClr val="7030A0"/>
              </a:solidFill>
              <a:latin typeface="Impact" panose="020B0806030902050204" pitchFamily="34" charset="0"/>
            </a:endParaRP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CFD8531D-4987-4C9D-9398-88CCD392C5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459"/>
          <a:stretch/>
        </p:blipFill>
        <p:spPr>
          <a:xfrm>
            <a:off x="505238" y="1708386"/>
            <a:ext cx="3855697" cy="4890874"/>
          </a:xfrm>
          <a:prstGeom prst="rect">
            <a:avLst/>
          </a:prstGeom>
        </p:spPr>
      </p:pic>
      <p:sp>
        <p:nvSpPr>
          <p:cNvPr id="15" name="วงรี 14">
            <a:extLst>
              <a:ext uri="{FF2B5EF4-FFF2-40B4-BE49-F238E27FC236}">
                <a16:creationId xmlns:a16="http://schemas.microsoft.com/office/drawing/2014/main" id="{6FA89563-F37E-4410-8DCA-E2C0F01D2A2D}"/>
              </a:ext>
            </a:extLst>
          </p:cNvPr>
          <p:cNvSpPr/>
          <p:nvPr/>
        </p:nvSpPr>
        <p:spPr>
          <a:xfrm>
            <a:off x="1741616" y="4731138"/>
            <a:ext cx="833933" cy="41847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วงรี 16">
            <a:extLst>
              <a:ext uri="{FF2B5EF4-FFF2-40B4-BE49-F238E27FC236}">
                <a16:creationId xmlns:a16="http://schemas.microsoft.com/office/drawing/2014/main" id="{89A52A93-0597-4EA2-92CA-D57D8A386EC7}"/>
              </a:ext>
            </a:extLst>
          </p:cNvPr>
          <p:cNvSpPr/>
          <p:nvPr/>
        </p:nvSpPr>
        <p:spPr>
          <a:xfrm>
            <a:off x="8566303" y="4750980"/>
            <a:ext cx="833933" cy="41847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2CF01EBB-C9E4-45D0-96AE-1857157CFB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050" t="68658" r="47235" b="27049"/>
          <a:stretch/>
        </p:blipFill>
        <p:spPr>
          <a:xfrm>
            <a:off x="2158583" y="1044192"/>
            <a:ext cx="1335103" cy="494785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E8D12E12-2EBD-4ADE-9D01-8229751ED588}"/>
              </a:ext>
            </a:extLst>
          </p:cNvPr>
          <p:cNvSpPr txBox="1">
            <a:spLocks/>
          </p:cNvSpPr>
          <p:nvPr/>
        </p:nvSpPr>
        <p:spPr>
          <a:xfrm>
            <a:off x="5127781" y="902154"/>
            <a:ext cx="1858618" cy="774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3600" dirty="0"/>
              <a:t>2.3 คลิกปุ่ม </a:t>
            </a:r>
          </a:p>
        </p:txBody>
      </p:sp>
      <p:pic>
        <p:nvPicPr>
          <p:cNvPr id="12" name="รูปภาพ 11">
            <a:extLst>
              <a:ext uri="{FF2B5EF4-FFF2-40B4-BE49-F238E27FC236}">
                <a16:creationId xmlns:a16="http://schemas.microsoft.com/office/drawing/2014/main" id="{FE0C995B-2D74-4AA4-A35A-C757C66E13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477" t="68049" r="32324" b="27753"/>
          <a:stretch/>
        </p:blipFill>
        <p:spPr>
          <a:xfrm>
            <a:off x="6638455" y="902154"/>
            <a:ext cx="1365670" cy="546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6989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1398</TotalTime>
  <Words>420</Words>
  <Application>Microsoft Office PowerPoint</Application>
  <PresentationFormat>แบบจอกว้าง</PresentationFormat>
  <Paragraphs>82</Paragraphs>
  <Slides>22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6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22</vt:i4>
      </vt:variant>
    </vt:vector>
  </HeadingPairs>
  <TitlesOfParts>
    <vt:vector size="29" baseType="lpstr">
      <vt:lpstr># BANGLIKOSANA@ARTY.fog</vt:lpstr>
      <vt:lpstr>Arial</vt:lpstr>
      <vt:lpstr>Calibri</vt:lpstr>
      <vt:lpstr>Calibri Light</vt:lpstr>
      <vt:lpstr>Impact</vt:lpstr>
      <vt:lpstr>TH SarabunPSK</vt:lpstr>
      <vt:lpstr>Office Theme</vt:lpstr>
      <vt:lpstr>งานนำเสนอ PowerPoint</vt:lpstr>
      <vt:lpstr>ขั้นตอนการใช้งาน การเรียนออนไลน์ บนมือถือ บน SMART PHONE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ติดต่อ ครูฝ่ายไอที (IT) ทาง 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https://portaltst.thebrightgroupthailand.com/</dc:title>
  <dc:creator>ลูกน้ำเค็ม...ใจนักเลง...รักความยุติธรรม ปอนๆ</dc:creator>
  <cp:lastModifiedBy>sombut</cp:lastModifiedBy>
  <cp:revision>159</cp:revision>
  <dcterms:created xsi:type="dcterms:W3CDTF">2020-04-13T12:53:40Z</dcterms:created>
  <dcterms:modified xsi:type="dcterms:W3CDTF">2020-05-12T15:17:36Z</dcterms:modified>
</cp:coreProperties>
</file>